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59" r:id="rId4"/>
    <p:sldId id="258" r:id="rId5"/>
    <p:sldId id="260" r:id="rId6"/>
    <p:sldId id="261" r:id="rId7"/>
    <p:sldId id="262" r:id="rId8"/>
    <p:sldId id="263" r:id="rId9"/>
    <p:sldId id="264" r:id="rId10"/>
    <p:sldId id="265" r:id="rId11"/>
    <p:sldId id="266" r:id="rId12"/>
    <p:sldId id="267" r:id="rId13"/>
    <p:sldId id="273" r:id="rId14"/>
    <p:sldId id="274" r:id="rId15"/>
    <p:sldId id="272" r:id="rId16"/>
    <p:sldId id="275" r:id="rId17"/>
    <p:sldId id="277" r:id="rId18"/>
    <p:sldId id="27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23" autoAdjust="0"/>
    <p:restoredTop sz="81533" autoAdjust="0"/>
  </p:normalViewPr>
  <p:slideViewPr>
    <p:cSldViewPr snapToGrid="0">
      <p:cViewPr>
        <p:scale>
          <a:sx n="66" d="100"/>
          <a:sy n="66" d="100"/>
        </p:scale>
        <p:origin x="1459" y="1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2FC3D7-F7F5-47AB-B227-1AEAEC48D198}" type="datetimeFigureOut">
              <a:rPr lang="en-IN" smtClean="0"/>
              <a:t>20-12-2020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D606D1-FAC3-4255-A2E7-51184EC7DAB1}" type="slidenum">
              <a:rPr lang="en-IN" smtClean="0"/>
              <a:t>‹#›</a:t>
            </a:fld>
            <a:endParaRPr lang="en-IN"/>
          </a:p>
        </p:txBody>
      </p:sp>
    </p:spTree>
    <p:extLst>
      <p:ext uri="{BB962C8B-B14F-4D97-AF65-F5344CB8AC3E}">
        <p14:creationId xmlns:p14="http://schemas.microsoft.com/office/powerpoint/2010/main" val="39823031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Hello My name is </a:t>
            </a:r>
            <a:r>
              <a:rPr lang="en-IN" dirty="0" err="1"/>
              <a:t>Akshay</a:t>
            </a:r>
            <a:r>
              <a:rPr lang="en-IN" dirty="0"/>
              <a:t> Manoj and I will be presenting the paper titled  “</a:t>
            </a:r>
            <a:r>
              <a:rPr lang="en-US" sz="1200" dirty="0"/>
              <a:t>A Comparison of Blockchain-Based Wireless Sensor Network Protocols</a:t>
            </a:r>
            <a:r>
              <a:rPr lang="en-IN" dirty="0"/>
              <a:t>”</a:t>
            </a:r>
          </a:p>
        </p:txBody>
      </p:sp>
      <p:sp>
        <p:nvSpPr>
          <p:cNvPr id="4" name="Slide Number Placeholder 3"/>
          <p:cNvSpPr>
            <a:spLocks noGrp="1"/>
          </p:cNvSpPr>
          <p:nvPr>
            <p:ph type="sldNum" sz="quarter" idx="5"/>
          </p:nvPr>
        </p:nvSpPr>
        <p:spPr/>
        <p:txBody>
          <a:bodyPr/>
          <a:lstStyle/>
          <a:p>
            <a:fld id="{2DD606D1-FAC3-4255-A2E7-51184EC7DAB1}" type="slidenum">
              <a:rPr lang="en-IN" smtClean="0"/>
              <a:t>1</a:t>
            </a:fld>
            <a:endParaRPr lang="en-IN"/>
          </a:p>
        </p:txBody>
      </p:sp>
    </p:spTree>
    <p:extLst>
      <p:ext uri="{BB962C8B-B14F-4D97-AF65-F5344CB8AC3E}">
        <p14:creationId xmlns:p14="http://schemas.microsoft.com/office/powerpoint/2010/main" val="3834477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This table shows the comparison of the previously discussed protocols, I will describe some of the categories for comparison</a:t>
            </a:r>
            <a:br>
              <a:rPr lang="en-IN" dirty="0"/>
            </a:br>
            <a:r>
              <a:rPr lang="en-IN" dirty="0"/>
              <a:t>Topology:</a:t>
            </a:r>
          </a:p>
          <a:p>
            <a:r>
              <a:rPr lang="en-IN" dirty="0"/>
              <a:t>Theoretical base for improving throughput: </a:t>
            </a:r>
          </a:p>
          <a:p>
            <a:r>
              <a:rPr lang="en-IN" sz="1200" dirty="0"/>
              <a:t>	</a:t>
            </a:r>
            <a:r>
              <a:rPr lang="en-US" sz="1200" dirty="0"/>
              <a:t>Blocks in a blockchain store transactions. The distribution of these blocks in a blockchain network is called block propagation.</a:t>
            </a:r>
          </a:p>
          <a:p>
            <a:r>
              <a:rPr lang="en-US" sz="1200" dirty="0"/>
              <a:t>	Increasing throughput in blockchain networks requires smaller block sizes and/or shorter block propagation times</a:t>
            </a:r>
          </a:p>
          <a:p>
            <a:r>
              <a:rPr lang="en-US" sz="1200" dirty="0"/>
              <a:t>	Trust-based methods for improving throughput were used to lower network congestion, reduce attacks/decreasing malicious nodes, and apply smart contracts.</a:t>
            </a:r>
          </a:p>
          <a:p>
            <a:r>
              <a:rPr lang="en-US" sz="1200" dirty="0"/>
              <a:t>Rewards:	</a:t>
            </a:r>
          </a:p>
          <a:p>
            <a:r>
              <a:rPr lang="en-US" sz="1200" dirty="0"/>
              <a:t>	Offering rewards such as digital currency to incentivize nodes to use additional storage or energy is not a popular strategy in Wireless Sensor Networks</a:t>
            </a:r>
          </a:p>
          <a:p>
            <a:r>
              <a:rPr lang="en-US" sz="1200" dirty="0"/>
              <a:t>	May conflict with the node’s mission or simply not interest nodes.</a:t>
            </a:r>
          </a:p>
          <a:p>
            <a:r>
              <a:rPr lang="en-US" sz="1200" dirty="0"/>
              <a:t>	An algorithm using rewards is not ideal for improving throughput in Wireless Sensor Networks. </a:t>
            </a:r>
          </a:p>
          <a:p>
            <a:endParaRPr lang="en-IN" sz="1200" dirty="0"/>
          </a:p>
          <a:p>
            <a:r>
              <a:rPr lang="en-IN" dirty="0"/>
              <a:t>Central Authority:</a:t>
            </a:r>
          </a:p>
          <a:p>
            <a:r>
              <a:rPr lang="en-IN" dirty="0"/>
              <a:t>	</a:t>
            </a:r>
            <a:r>
              <a:rPr lang="en-US" sz="1200" dirty="0"/>
              <a:t>In ad hoc Wireless Sensor Networks, having a single point of failure (which is what a central node for authentication represents) is not ideal</a:t>
            </a:r>
          </a:p>
          <a:p>
            <a:r>
              <a:rPr lang="en-US" sz="1200" dirty="0"/>
              <a:t>	The ideal routing protocol for a wireless sensor network lies in algorithms that do not rely on a centralized node or centralized group of authority nodes</a:t>
            </a:r>
          </a:p>
          <a:p>
            <a:r>
              <a:rPr lang="en-IN" dirty="0"/>
              <a:t>Algorithm Type:</a:t>
            </a:r>
            <a:endParaRPr lang="en-IN" sz="1200" dirty="0"/>
          </a:p>
          <a:p>
            <a:r>
              <a:rPr lang="en-US" sz="1200" dirty="0"/>
              <a:t>	This section represents change directly applied to an algorithm to improve throughput</a:t>
            </a:r>
          </a:p>
          <a:p>
            <a:r>
              <a:rPr lang="en-US" sz="1200" dirty="0"/>
              <a:t>	Algorithm type is characterized as either a data compression based algorithm, a block relay/routing algorithm, or a consensus algorithm</a:t>
            </a:r>
          </a:p>
          <a:p>
            <a:r>
              <a:rPr lang="en-US" sz="1200" dirty="0"/>
              <a:t>	More success with improving network throughput by modifying block relay. </a:t>
            </a:r>
            <a:endParaRPr lang="en-IN" sz="1200" dirty="0"/>
          </a:p>
          <a:p>
            <a:endParaRPr lang="en-IN" dirty="0"/>
          </a:p>
          <a:p>
            <a:r>
              <a:rPr lang="en-IN" sz="1200" dirty="0"/>
              <a:t>	</a:t>
            </a:r>
            <a:endParaRPr lang="en-US" sz="1200" dirty="0"/>
          </a:p>
          <a:p>
            <a:r>
              <a:rPr lang="en-US" sz="1200" dirty="0"/>
              <a:t>	</a:t>
            </a:r>
            <a:endParaRPr lang="en-IN" sz="1200" dirty="0"/>
          </a:p>
          <a:p>
            <a:endParaRPr lang="en-IN" dirty="0"/>
          </a:p>
        </p:txBody>
      </p:sp>
      <p:sp>
        <p:nvSpPr>
          <p:cNvPr id="4" name="Slide Number Placeholder 3"/>
          <p:cNvSpPr>
            <a:spLocks noGrp="1"/>
          </p:cNvSpPr>
          <p:nvPr>
            <p:ph type="sldNum" sz="quarter" idx="5"/>
          </p:nvPr>
        </p:nvSpPr>
        <p:spPr/>
        <p:txBody>
          <a:bodyPr/>
          <a:lstStyle/>
          <a:p>
            <a:fld id="{2DD606D1-FAC3-4255-A2E7-51184EC7DAB1}" type="slidenum">
              <a:rPr lang="en-IN" smtClean="0"/>
              <a:t>11</a:t>
            </a:fld>
            <a:endParaRPr lang="en-IN"/>
          </a:p>
        </p:txBody>
      </p:sp>
    </p:spTree>
    <p:extLst>
      <p:ext uri="{BB962C8B-B14F-4D97-AF65-F5344CB8AC3E}">
        <p14:creationId xmlns:p14="http://schemas.microsoft.com/office/powerpoint/2010/main" val="34965545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From the table we can summarise that</a:t>
            </a:r>
          </a:p>
          <a:p>
            <a:pPr marL="228600" indent="-228600">
              <a:buAutoNum type="arabicPeriod"/>
            </a:pPr>
            <a:r>
              <a:rPr lang="en-IN" dirty="0"/>
              <a:t>That most algorithms prefer to use the weighted graph topology</a:t>
            </a:r>
          </a:p>
          <a:p>
            <a:pPr marL="228600" indent="-228600">
              <a:buAutoNum type="arabicPeriod"/>
            </a:pPr>
            <a:r>
              <a:rPr lang="en-IN" dirty="0"/>
              <a:t>Most prefer to use the data relay algorithm over compression for improving throughput</a:t>
            </a:r>
          </a:p>
          <a:p>
            <a:pPr marL="228600" indent="-228600">
              <a:buAutoNum type="arabicPeriod"/>
            </a:pPr>
            <a:r>
              <a:rPr lang="en-IN" dirty="0"/>
              <a:t>Using reward system for nodes is not preferred</a:t>
            </a:r>
          </a:p>
          <a:p>
            <a:pPr marL="228600" indent="-228600">
              <a:buAutoNum type="arabicPeriod"/>
            </a:pPr>
            <a:r>
              <a:rPr lang="en-IN" dirty="0"/>
              <a:t>Decentralised nodes of authority.</a:t>
            </a:r>
          </a:p>
        </p:txBody>
      </p:sp>
      <p:sp>
        <p:nvSpPr>
          <p:cNvPr id="4" name="Slide Number Placeholder 3"/>
          <p:cNvSpPr>
            <a:spLocks noGrp="1"/>
          </p:cNvSpPr>
          <p:nvPr>
            <p:ph type="sldNum" sz="quarter" idx="5"/>
          </p:nvPr>
        </p:nvSpPr>
        <p:spPr/>
        <p:txBody>
          <a:bodyPr/>
          <a:lstStyle/>
          <a:p>
            <a:fld id="{2DD606D1-FAC3-4255-A2E7-51184EC7DAB1}" type="slidenum">
              <a:rPr lang="en-IN" smtClean="0"/>
              <a:t>13</a:t>
            </a:fld>
            <a:endParaRPr lang="en-IN"/>
          </a:p>
        </p:txBody>
      </p:sp>
    </p:spTree>
    <p:extLst>
      <p:ext uri="{BB962C8B-B14F-4D97-AF65-F5344CB8AC3E}">
        <p14:creationId xmlns:p14="http://schemas.microsoft.com/office/powerpoint/2010/main" val="15421623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dirty="0"/>
              <a:t>Best Algorithm would be some combination of </a:t>
            </a:r>
            <a:r>
              <a:rPr lang="en-IN" sz="1200" dirty="0" err="1"/>
              <a:t>Moinet</a:t>
            </a:r>
            <a:r>
              <a:rPr lang="en-IN" sz="1200" dirty="0"/>
              <a:t> and Xu’s proposed algorithm.</a:t>
            </a:r>
          </a:p>
          <a:p>
            <a:r>
              <a:rPr lang="en-US" sz="1200" dirty="0" err="1"/>
              <a:t>Moinet</a:t>
            </a:r>
            <a:r>
              <a:rPr lang="en-US" sz="1200" dirty="0"/>
              <a:t> described a trust management system that used reinforcement learning while Xu applied a consensus algorithm that relied upon trust management’</a:t>
            </a:r>
          </a:p>
          <a:p>
            <a:r>
              <a:rPr lang="en-US" sz="1200" dirty="0"/>
              <a:t>The nodes in the new algorithm have an associated trust value  from 1-10 (1 being not trustworthy,  and 10 being  most trustworthy)</a:t>
            </a:r>
          </a:p>
          <a:p>
            <a:r>
              <a:rPr lang="en-US" sz="1200" dirty="0"/>
              <a:t>Using these trust values the  network decides where to route data to next. </a:t>
            </a:r>
          </a:p>
          <a:p>
            <a:r>
              <a:rPr lang="en-US" sz="1200" dirty="0"/>
              <a:t>Once the Trust values are  updated we use reinforcement learning techniques to ensure that every node updates the trust value of its neighboring nodes.</a:t>
            </a:r>
          </a:p>
          <a:p>
            <a:endParaRPr lang="en-IN" dirty="0"/>
          </a:p>
        </p:txBody>
      </p:sp>
      <p:sp>
        <p:nvSpPr>
          <p:cNvPr id="4" name="Slide Number Placeholder 3"/>
          <p:cNvSpPr>
            <a:spLocks noGrp="1"/>
          </p:cNvSpPr>
          <p:nvPr>
            <p:ph type="sldNum" sz="quarter" idx="5"/>
          </p:nvPr>
        </p:nvSpPr>
        <p:spPr/>
        <p:txBody>
          <a:bodyPr/>
          <a:lstStyle/>
          <a:p>
            <a:fld id="{2DD606D1-FAC3-4255-A2E7-51184EC7DAB1}" type="slidenum">
              <a:rPr lang="en-IN" smtClean="0"/>
              <a:t>14</a:t>
            </a:fld>
            <a:endParaRPr lang="en-IN"/>
          </a:p>
        </p:txBody>
      </p:sp>
    </p:spTree>
    <p:extLst>
      <p:ext uri="{BB962C8B-B14F-4D97-AF65-F5344CB8AC3E}">
        <p14:creationId xmlns:p14="http://schemas.microsoft.com/office/powerpoint/2010/main" val="40397193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new algorithm was evaluated on a blockchain network that accepted node trust values over 5 and on another blockchain network that accepted node trust values over 8</a:t>
            </a:r>
          </a:p>
          <a:p>
            <a:endParaRPr lang="en-US" dirty="0"/>
          </a:p>
          <a:p>
            <a:r>
              <a:rPr lang="en-US" dirty="0"/>
              <a:t>The base case for the performance evaluation is the block propagation routing protocol </a:t>
            </a:r>
          </a:p>
          <a:p>
            <a:r>
              <a:rPr lang="en-US" dirty="0"/>
              <a:t>which picks a node from a pool of available nodes and then chooses candidates at random to send data</a:t>
            </a:r>
          </a:p>
          <a:p>
            <a:endParaRPr lang="en-US" dirty="0"/>
          </a:p>
          <a:p>
            <a:r>
              <a:rPr lang="en-US" dirty="0"/>
              <a:t>Results from the new algorithm indicate that blockchain networks with higher trust threshold perform better</a:t>
            </a:r>
          </a:p>
          <a:p>
            <a:endParaRPr lang="en-US" dirty="0"/>
          </a:p>
          <a:p>
            <a:r>
              <a:rPr lang="en-US" dirty="0"/>
              <a:t>As the number of nodes in the network scaled to 20000 nodes, the POA algorithm that considered trust values</a:t>
            </a:r>
          </a:p>
          <a:p>
            <a:r>
              <a:rPr lang="en-US" dirty="0"/>
              <a:t>over 5 (POA+trust¿5) propagated in 111765 milliseconds while the POA algorithm that considered trust values</a:t>
            </a:r>
          </a:p>
          <a:p>
            <a:r>
              <a:rPr lang="en-US" dirty="0"/>
              <a:t>over 8 (POA+trust¿8) propagated in 79483 milliseconds</a:t>
            </a:r>
          </a:p>
          <a:p>
            <a:r>
              <a:rPr lang="en-US" dirty="0"/>
              <a:t>the performance of the algorithms is very similar until the network has approximately 10000 nodes</a:t>
            </a:r>
            <a:endParaRPr lang="en-IN" dirty="0"/>
          </a:p>
        </p:txBody>
      </p:sp>
      <p:sp>
        <p:nvSpPr>
          <p:cNvPr id="4" name="Slide Number Placeholder 3"/>
          <p:cNvSpPr>
            <a:spLocks noGrp="1"/>
          </p:cNvSpPr>
          <p:nvPr>
            <p:ph type="sldNum" sz="quarter" idx="5"/>
          </p:nvPr>
        </p:nvSpPr>
        <p:spPr/>
        <p:txBody>
          <a:bodyPr/>
          <a:lstStyle/>
          <a:p>
            <a:fld id="{2DD606D1-FAC3-4255-A2E7-51184EC7DAB1}" type="slidenum">
              <a:rPr lang="en-IN" smtClean="0"/>
              <a:t>15</a:t>
            </a:fld>
            <a:endParaRPr lang="en-IN"/>
          </a:p>
        </p:txBody>
      </p:sp>
    </p:spTree>
    <p:extLst>
      <p:ext uri="{BB962C8B-B14F-4D97-AF65-F5344CB8AC3E}">
        <p14:creationId xmlns:p14="http://schemas.microsoft.com/office/powerpoint/2010/main" val="3569597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First we must ask what are wireless sensor Networks and what is Blockchain? </a:t>
            </a:r>
          </a:p>
          <a:p>
            <a:r>
              <a:rPr lang="en-IN" dirty="0"/>
              <a:t>Basically WSN’s are a group of sensors communicating with each other and collecting and transmitting data,</a:t>
            </a:r>
          </a:p>
          <a:p>
            <a:r>
              <a:rPr lang="en-IN" dirty="0"/>
              <a:t>You can find WSN’s in military recon , home automation, weather monitoring etc.</a:t>
            </a:r>
          </a:p>
          <a:p>
            <a:r>
              <a:rPr lang="en-IN" dirty="0"/>
              <a:t>While Blockchains can be thought of as a secure decentralized database stored on the network nodes , in essence it’s a distributed protocol</a:t>
            </a:r>
          </a:p>
        </p:txBody>
      </p:sp>
      <p:sp>
        <p:nvSpPr>
          <p:cNvPr id="4" name="Slide Number Placeholder 3"/>
          <p:cNvSpPr>
            <a:spLocks noGrp="1"/>
          </p:cNvSpPr>
          <p:nvPr>
            <p:ph type="sldNum" sz="quarter" idx="5"/>
          </p:nvPr>
        </p:nvSpPr>
        <p:spPr/>
        <p:txBody>
          <a:bodyPr/>
          <a:lstStyle/>
          <a:p>
            <a:fld id="{2DD606D1-FAC3-4255-A2E7-51184EC7DAB1}" type="slidenum">
              <a:rPr lang="en-IN" smtClean="0"/>
              <a:t>2</a:t>
            </a:fld>
            <a:endParaRPr lang="en-IN"/>
          </a:p>
        </p:txBody>
      </p:sp>
    </p:spTree>
    <p:extLst>
      <p:ext uri="{BB962C8B-B14F-4D97-AF65-F5344CB8AC3E}">
        <p14:creationId xmlns:p14="http://schemas.microsoft.com/office/powerpoint/2010/main" val="1370230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 objectives of the paper are as follows:</a:t>
            </a:r>
          </a:p>
          <a:p>
            <a:r>
              <a:rPr lang="en-IN" dirty="0"/>
              <a:t>1. perform a comparison of blockchain based WSN protocols from their research papers</a:t>
            </a:r>
          </a:p>
          <a:p>
            <a:r>
              <a:rPr lang="en-IN" dirty="0"/>
              <a:t>2. Identify what  makes the </a:t>
            </a:r>
            <a:r>
              <a:rPr lang="en-IN" dirty="0" err="1"/>
              <a:t>protcols</a:t>
            </a:r>
            <a:r>
              <a:rPr lang="en-IN" dirty="0"/>
              <a:t> successful in improving through put</a:t>
            </a:r>
          </a:p>
          <a:p>
            <a:r>
              <a:rPr lang="en-IN" dirty="0"/>
              <a:t>3. Finally propose a new algorithm for WSN based on the attributes identified</a:t>
            </a:r>
          </a:p>
        </p:txBody>
      </p:sp>
      <p:sp>
        <p:nvSpPr>
          <p:cNvPr id="4" name="Slide Number Placeholder 3"/>
          <p:cNvSpPr>
            <a:spLocks noGrp="1"/>
          </p:cNvSpPr>
          <p:nvPr>
            <p:ph type="sldNum" sz="quarter" idx="5"/>
          </p:nvPr>
        </p:nvSpPr>
        <p:spPr/>
        <p:txBody>
          <a:bodyPr/>
          <a:lstStyle/>
          <a:p>
            <a:fld id="{2DD606D1-FAC3-4255-A2E7-51184EC7DAB1}" type="slidenum">
              <a:rPr lang="en-IN" smtClean="0"/>
              <a:t>3</a:t>
            </a:fld>
            <a:endParaRPr lang="en-IN"/>
          </a:p>
        </p:txBody>
      </p:sp>
    </p:spTree>
    <p:extLst>
      <p:ext uri="{BB962C8B-B14F-4D97-AF65-F5344CB8AC3E}">
        <p14:creationId xmlns:p14="http://schemas.microsoft.com/office/powerpoint/2010/main" val="1885006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Block Compaction : </a:t>
            </a:r>
            <a:r>
              <a:rPr lang="en-US" dirty="0"/>
              <a:t>One example of a block compaction algorithm is the Invertible Bloom Lookup Table. Invertible Bloom Lookup Table is a technique used in the Bitcoin network to lower block propagation times. This technique uses XOR and hashing to compress transactions into a fixed structure [1]. Moreover, with this technique, the node being synced will receive only new transactions instead of all transactions [2]</a:t>
            </a:r>
          </a:p>
          <a:p>
            <a:r>
              <a:rPr lang="en-US" dirty="0"/>
              <a:t>Block Routing : The aim of block propagation algorithms is to timely share data in the network without the involvement of a third party. The physical network determines things like how many miners there are (in the case of Bitcoin), and each node’s available bandwidth</a:t>
            </a:r>
          </a:p>
          <a:p>
            <a:r>
              <a:rPr lang="en-US" dirty="0"/>
              <a:t>Consensus Protocols: Authentication protocols are used in networks to determine how nodes communicate with each other. Authentication protocols are critical because they determine how available and fault tolerant a network is likely to be; both of which are key characteristics of a network’s scalability. In blockchain networks, to maintain security without a third party, data on the state of the blockchain ledger is routed between nodes in the network</a:t>
            </a:r>
            <a:endParaRPr lang="en-IN" dirty="0"/>
          </a:p>
        </p:txBody>
      </p:sp>
      <p:sp>
        <p:nvSpPr>
          <p:cNvPr id="4" name="Slide Number Placeholder 3"/>
          <p:cNvSpPr>
            <a:spLocks noGrp="1"/>
          </p:cNvSpPr>
          <p:nvPr>
            <p:ph type="sldNum" sz="quarter" idx="5"/>
          </p:nvPr>
        </p:nvSpPr>
        <p:spPr/>
        <p:txBody>
          <a:bodyPr/>
          <a:lstStyle/>
          <a:p>
            <a:fld id="{2DD606D1-FAC3-4255-A2E7-51184EC7DAB1}" type="slidenum">
              <a:rPr lang="en-IN" smtClean="0"/>
              <a:t>4</a:t>
            </a:fld>
            <a:endParaRPr lang="en-IN"/>
          </a:p>
        </p:txBody>
      </p:sp>
    </p:spTree>
    <p:extLst>
      <p:ext uri="{BB962C8B-B14F-4D97-AF65-F5344CB8AC3E}">
        <p14:creationId xmlns:p14="http://schemas.microsoft.com/office/powerpoint/2010/main" val="2943757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 first protocol that the paper compares is a protocol proposed by </a:t>
            </a:r>
            <a:r>
              <a:rPr lang="en-IN" dirty="0" err="1"/>
              <a:t>Moinet,Darties</a:t>
            </a:r>
            <a:r>
              <a:rPr lang="en-IN" dirty="0"/>
              <a:t> and </a:t>
            </a:r>
            <a:r>
              <a:rPr lang="en-IN" dirty="0" err="1"/>
              <a:t>Baril</a:t>
            </a:r>
            <a:endParaRPr lang="en-IN" dirty="0"/>
          </a:p>
          <a:p>
            <a:r>
              <a:rPr lang="en-IN" dirty="0"/>
              <a:t>In this protocol a trust based algorithm is used to route data to network nodes. </a:t>
            </a:r>
          </a:p>
          <a:p>
            <a:r>
              <a:rPr lang="en-IN" dirty="0"/>
              <a:t>This protocol uses timer and event information to decide which nodes are trust worthy and which are not</a:t>
            </a:r>
          </a:p>
          <a:p>
            <a:r>
              <a:rPr lang="en-IN" dirty="0"/>
              <a:t>Since timers are used in the protocol this means that attacks that throttle the network like DOS are less effective.</a:t>
            </a:r>
          </a:p>
          <a:p>
            <a:r>
              <a:rPr lang="en-IN" dirty="0"/>
              <a:t>Drawback is that this protocol doesn’t consider Node capacity to improve throughput</a:t>
            </a:r>
          </a:p>
        </p:txBody>
      </p:sp>
      <p:sp>
        <p:nvSpPr>
          <p:cNvPr id="4" name="Slide Number Placeholder 3"/>
          <p:cNvSpPr>
            <a:spLocks noGrp="1"/>
          </p:cNvSpPr>
          <p:nvPr>
            <p:ph type="sldNum" sz="quarter" idx="5"/>
          </p:nvPr>
        </p:nvSpPr>
        <p:spPr/>
        <p:txBody>
          <a:bodyPr/>
          <a:lstStyle/>
          <a:p>
            <a:fld id="{2DD606D1-FAC3-4255-A2E7-51184EC7DAB1}" type="slidenum">
              <a:rPr lang="en-IN" smtClean="0"/>
              <a:t>5</a:t>
            </a:fld>
            <a:endParaRPr lang="en-IN"/>
          </a:p>
        </p:txBody>
      </p:sp>
    </p:spTree>
    <p:extLst>
      <p:ext uri="{BB962C8B-B14F-4D97-AF65-F5344CB8AC3E}">
        <p14:creationId xmlns:p14="http://schemas.microsoft.com/office/powerpoint/2010/main" val="37318262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DD606D1-FAC3-4255-A2E7-51184EC7DAB1}" type="slidenum">
              <a:rPr lang="en-IN" smtClean="0"/>
              <a:t>6</a:t>
            </a:fld>
            <a:endParaRPr lang="en-IN"/>
          </a:p>
        </p:txBody>
      </p:sp>
    </p:spTree>
    <p:extLst>
      <p:ext uri="{BB962C8B-B14F-4D97-AF65-F5344CB8AC3E}">
        <p14:creationId xmlns:p14="http://schemas.microsoft.com/office/powerpoint/2010/main" val="1085146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This protocol is based on Ethereum smart contract system.</a:t>
            </a:r>
          </a:p>
          <a:p>
            <a:r>
              <a:rPr lang="en-IN" dirty="0"/>
              <a:t>It has seen to perform a </a:t>
            </a:r>
            <a:r>
              <a:rPr lang="en-IN" dirty="0" err="1"/>
              <a:t>lmost</a:t>
            </a:r>
            <a:r>
              <a:rPr lang="en-IN" dirty="0"/>
              <a:t> 5 times faster than the AODV method</a:t>
            </a:r>
          </a:p>
          <a:p>
            <a:r>
              <a:rPr lang="en-IN" dirty="0"/>
              <a:t>Since it uses </a:t>
            </a:r>
            <a:r>
              <a:rPr lang="en-IN" dirty="0" err="1"/>
              <a:t>etherium</a:t>
            </a:r>
            <a:r>
              <a:rPr lang="en-IN" dirty="0"/>
              <a:t> smart contracts it </a:t>
            </a:r>
          </a:p>
        </p:txBody>
      </p:sp>
      <p:sp>
        <p:nvSpPr>
          <p:cNvPr id="4" name="Slide Number Placeholder 3"/>
          <p:cNvSpPr>
            <a:spLocks noGrp="1"/>
          </p:cNvSpPr>
          <p:nvPr>
            <p:ph type="sldNum" sz="quarter" idx="5"/>
          </p:nvPr>
        </p:nvSpPr>
        <p:spPr/>
        <p:txBody>
          <a:bodyPr/>
          <a:lstStyle/>
          <a:p>
            <a:fld id="{2DD606D1-FAC3-4255-A2E7-51184EC7DAB1}" type="slidenum">
              <a:rPr lang="en-IN" smtClean="0"/>
              <a:t>7</a:t>
            </a:fld>
            <a:endParaRPr lang="en-IN"/>
          </a:p>
        </p:txBody>
      </p:sp>
    </p:spTree>
    <p:extLst>
      <p:ext uri="{BB962C8B-B14F-4D97-AF65-F5344CB8AC3E}">
        <p14:creationId xmlns:p14="http://schemas.microsoft.com/office/powerpoint/2010/main" val="4021352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This protocol uses routing algorithm that adds a reward system to the block chain to incentivise nodes to participate in routing data</a:t>
            </a:r>
          </a:p>
          <a:p>
            <a:r>
              <a:rPr lang="en-IN" dirty="0"/>
              <a:t>Secondly it prevents the nodes from doing any kind of storage or power saving </a:t>
            </a:r>
          </a:p>
          <a:p>
            <a:r>
              <a:rPr lang="en-IN" dirty="0"/>
              <a:t>This is algorithm is obviously limited by the fact that it can only be used in a situation where such a reward can be applied to the WSN.</a:t>
            </a:r>
          </a:p>
          <a:p>
            <a:r>
              <a:rPr lang="en-IN" dirty="0"/>
              <a:t>They also use a data compression algorithm to offer a reward to the Nodes</a:t>
            </a:r>
          </a:p>
        </p:txBody>
      </p:sp>
      <p:sp>
        <p:nvSpPr>
          <p:cNvPr id="4" name="Slide Number Placeholder 3"/>
          <p:cNvSpPr>
            <a:spLocks noGrp="1"/>
          </p:cNvSpPr>
          <p:nvPr>
            <p:ph type="sldNum" sz="quarter" idx="5"/>
          </p:nvPr>
        </p:nvSpPr>
        <p:spPr/>
        <p:txBody>
          <a:bodyPr/>
          <a:lstStyle/>
          <a:p>
            <a:fld id="{2DD606D1-FAC3-4255-A2E7-51184EC7DAB1}" type="slidenum">
              <a:rPr lang="en-IN" smtClean="0"/>
              <a:t>8</a:t>
            </a:fld>
            <a:endParaRPr lang="en-IN"/>
          </a:p>
        </p:txBody>
      </p:sp>
    </p:spTree>
    <p:extLst>
      <p:ext uri="{BB962C8B-B14F-4D97-AF65-F5344CB8AC3E}">
        <p14:creationId xmlns:p14="http://schemas.microsoft.com/office/powerpoint/2010/main" val="17863594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DD606D1-FAC3-4255-A2E7-51184EC7DAB1}" type="slidenum">
              <a:rPr lang="en-IN" smtClean="0"/>
              <a:t>9</a:t>
            </a:fld>
            <a:endParaRPr lang="en-IN"/>
          </a:p>
        </p:txBody>
      </p:sp>
    </p:spTree>
    <p:extLst>
      <p:ext uri="{BB962C8B-B14F-4D97-AF65-F5344CB8AC3E}">
        <p14:creationId xmlns:p14="http://schemas.microsoft.com/office/powerpoint/2010/main" val="775227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E95A4-0A1E-4B83-8581-39DC470263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08A10B7-327B-44DD-A0AD-14CD93F080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0096B66-734D-459C-82AC-9E103AF69C9B}"/>
              </a:ext>
            </a:extLst>
          </p:cNvPr>
          <p:cNvSpPr>
            <a:spLocks noGrp="1"/>
          </p:cNvSpPr>
          <p:nvPr>
            <p:ph type="dt" sz="half" idx="10"/>
          </p:nvPr>
        </p:nvSpPr>
        <p:spPr/>
        <p:txBody>
          <a:bodyPr/>
          <a:lstStyle/>
          <a:p>
            <a:fld id="{D039CFCA-CB2A-46FF-AFE5-5900C42C36EB}" type="datetimeFigureOut">
              <a:rPr lang="en-IN" smtClean="0"/>
              <a:t>20-12-2020</a:t>
            </a:fld>
            <a:endParaRPr lang="en-IN"/>
          </a:p>
        </p:txBody>
      </p:sp>
      <p:sp>
        <p:nvSpPr>
          <p:cNvPr id="5" name="Footer Placeholder 4">
            <a:extLst>
              <a:ext uri="{FF2B5EF4-FFF2-40B4-BE49-F238E27FC236}">
                <a16:creationId xmlns:a16="http://schemas.microsoft.com/office/drawing/2014/main" id="{96D78DF3-97EC-4D3A-9403-3C2F18C40F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8E369A-958C-4156-81C0-A669564A4549}"/>
              </a:ext>
            </a:extLst>
          </p:cNvPr>
          <p:cNvSpPr>
            <a:spLocks noGrp="1"/>
          </p:cNvSpPr>
          <p:nvPr>
            <p:ph type="sldNum" sz="quarter" idx="12"/>
          </p:nvPr>
        </p:nvSpPr>
        <p:spPr/>
        <p:txBody>
          <a:bodyPr/>
          <a:lstStyle/>
          <a:p>
            <a:fld id="{FD3E30E6-72B7-47A0-B38F-B231E0268248}" type="slidenum">
              <a:rPr lang="en-IN" smtClean="0"/>
              <a:t>‹#›</a:t>
            </a:fld>
            <a:endParaRPr lang="en-IN"/>
          </a:p>
        </p:txBody>
      </p:sp>
    </p:spTree>
    <p:extLst>
      <p:ext uri="{BB962C8B-B14F-4D97-AF65-F5344CB8AC3E}">
        <p14:creationId xmlns:p14="http://schemas.microsoft.com/office/powerpoint/2010/main" val="2231558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17C88-A06C-4D95-BA6D-BAD8D9EBE1A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FEFFE12-D3C0-4304-9E6E-C7DC617442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8AB87C4-77B2-4289-99DE-926690F054B6}"/>
              </a:ext>
            </a:extLst>
          </p:cNvPr>
          <p:cNvSpPr>
            <a:spLocks noGrp="1"/>
          </p:cNvSpPr>
          <p:nvPr>
            <p:ph type="dt" sz="half" idx="10"/>
          </p:nvPr>
        </p:nvSpPr>
        <p:spPr/>
        <p:txBody>
          <a:bodyPr/>
          <a:lstStyle/>
          <a:p>
            <a:fld id="{D039CFCA-CB2A-46FF-AFE5-5900C42C36EB}" type="datetimeFigureOut">
              <a:rPr lang="en-IN" smtClean="0"/>
              <a:t>20-12-2020</a:t>
            </a:fld>
            <a:endParaRPr lang="en-IN"/>
          </a:p>
        </p:txBody>
      </p:sp>
      <p:sp>
        <p:nvSpPr>
          <p:cNvPr id="5" name="Footer Placeholder 4">
            <a:extLst>
              <a:ext uri="{FF2B5EF4-FFF2-40B4-BE49-F238E27FC236}">
                <a16:creationId xmlns:a16="http://schemas.microsoft.com/office/drawing/2014/main" id="{92EFBD05-11EB-46DF-AD1D-84ED3413A99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F717F4B-94C9-43C2-A90D-E5C64E0875C4}"/>
              </a:ext>
            </a:extLst>
          </p:cNvPr>
          <p:cNvSpPr>
            <a:spLocks noGrp="1"/>
          </p:cNvSpPr>
          <p:nvPr>
            <p:ph type="sldNum" sz="quarter" idx="12"/>
          </p:nvPr>
        </p:nvSpPr>
        <p:spPr/>
        <p:txBody>
          <a:bodyPr/>
          <a:lstStyle/>
          <a:p>
            <a:fld id="{FD3E30E6-72B7-47A0-B38F-B231E0268248}" type="slidenum">
              <a:rPr lang="en-IN" smtClean="0"/>
              <a:t>‹#›</a:t>
            </a:fld>
            <a:endParaRPr lang="en-IN"/>
          </a:p>
        </p:txBody>
      </p:sp>
    </p:spTree>
    <p:extLst>
      <p:ext uri="{BB962C8B-B14F-4D97-AF65-F5344CB8AC3E}">
        <p14:creationId xmlns:p14="http://schemas.microsoft.com/office/powerpoint/2010/main" val="606173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62F8EC-524C-4478-B816-7BF384C0D67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BFAE0A9-11A6-467F-A2F8-85B74A8BE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0C5F58E-32E4-4172-9AF4-ABB25C7AC5DA}"/>
              </a:ext>
            </a:extLst>
          </p:cNvPr>
          <p:cNvSpPr>
            <a:spLocks noGrp="1"/>
          </p:cNvSpPr>
          <p:nvPr>
            <p:ph type="dt" sz="half" idx="10"/>
          </p:nvPr>
        </p:nvSpPr>
        <p:spPr/>
        <p:txBody>
          <a:bodyPr/>
          <a:lstStyle/>
          <a:p>
            <a:fld id="{D039CFCA-CB2A-46FF-AFE5-5900C42C36EB}" type="datetimeFigureOut">
              <a:rPr lang="en-IN" smtClean="0"/>
              <a:t>20-12-2020</a:t>
            </a:fld>
            <a:endParaRPr lang="en-IN"/>
          </a:p>
        </p:txBody>
      </p:sp>
      <p:sp>
        <p:nvSpPr>
          <p:cNvPr id="5" name="Footer Placeholder 4">
            <a:extLst>
              <a:ext uri="{FF2B5EF4-FFF2-40B4-BE49-F238E27FC236}">
                <a16:creationId xmlns:a16="http://schemas.microsoft.com/office/drawing/2014/main" id="{5A0DE93C-9148-4810-8829-B4C8109F829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8AD1A2C-9D47-47A9-979A-FE7EC6EA8571}"/>
              </a:ext>
            </a:extLst>
          </p:cNvPr>
          <p:cNvSpPr>
            <a:spLocks noGrp="1"/>
          </p:cNvSpPr>
          <p:nvPr>
            <p:ph type="sldNum" sz="quarter" idx="12"/>
          </p:nvPr>
        </p:nvSpPr>
        <p:spPr/>
        <p:txBody>
          <a:bodyPr/>
          <a:lstStyle/>
          <a:p>
            <a:fld id="{FD3E30E6-72B7-47A0-B38F-B231E0268248}" type="slidenum">
              <a:rPr lang="en-IN" smtClean="0"/>
              <a:t>‹#›</a:t>
            </a:fld>
            <a:endParaRPr lang="en-IN"/>
          </a:p>
        </p:txBody>
      </p:sp>
    </p:spTree>
    <p:extLst>
      <p:ext uri="{BB962C8B-B14F-4D97-AF65-F5344CB8AC3E}">
        <p14:creationId xmlns:p14="http://schemas.microsoft.com/office/powerpoint/2010/main" val="1395449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B3AFE-1DBC-414F-BE91-1617D74B846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2953D36-A3E1-420B-B2E2-6C81B48905D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9EF71F6-B1C8-414D-A6C7-BAAA458A6209}"/>
              </a:ext>
            </a:extLst>
          </p:cNvPr>
          <p:cNvSpPr>
            <a:spLocks noGrp="1"/>
          </p:cNvSpPr>
          <p:nvPr>
            <p:ph type="dt" sz="half" idx="10"/>
          </p:nvPr>
        </p:nvSpPr>
        <p:spPr/>
        <p:txBody>
          <a:bodyPr/>
          <a:lstStyle/>
          <a:p>
            <a:fld id="{D039CFCA-CB2A-46FF-AFE5-5900C42C36EB}" type="datetimeFigureOut">
              <a:rPr lang="en-IN" smtClean="0"/>
              <a:t>20-12-2020</a:t>
            </a:fld>
            <a:endParaRPr lang="en-IN"/>
          </a:p>
        </p:txBody>
      </p:sp>
      <p:sp>
        <p:nvSpPr>
          <p:cNvPr id="5" name="Footer Placeholder 4">
            <a:extLst>
              <a:ext uri="{FF2B5EF4-FFF2-40B4-BE49-F238E27FC236}">
                <a16:creationId xmlns:a16="http://schemas.microsoft.com/office/drawing/2014/main" id="{BC828139-ACF5-492E-9E73-CCD06C9053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298BA2-C06D-41BC-80B8-FBD7D35ED6EB}"/>
              </a:ext>
            </a:extLst>
          </p:cNvPr>
          <p:cNvSpPr>
            <a:spLocks noGrp="1"/>
          </p:cNvSpPr>
          <p:nvPr>
            <p:ph type="sldNum" sz="quarter" idx="12"/>
          </p:nvPr>
        </p:nvSpPr>
        <p:spPr/>
        <p:txBody>
          <a:bodyPr/>
          <a:lstStyle/>
          <a:p>
            <a:fld id="{FD3E30E6-72B7-47A0-B38F-B231E0268248}" type="slidenum">
              <a:rPr lang="en-IN" smtClean="0"/>
              <a:t>‹#›</a:t>
            </a:fld>
            <a:endParaRPr lang="en-IN"/>
          </a:p>
        </p:txBody>
      </p:sp>
    </p:spTree>
    <p:extLst>
      <p:ext uri="{BB962C8B-B14F-4D97-AF65-F5344CB8AC3E}">
        <p14:creationId xmlns:p14="http://schemas.microsoft.com/office/powerpoint/2010/main" val="1929536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2AC85-FA22-476B-A9CA-AFBBDD35A8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D6FAF82-360C-4793-9029-EE9F15CF3A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068424E-5338-4AC3-917C-26A3033A1303}"/>
              </a:ext>
            </a:extLst>
          </p:cNvPr>
          <p:cNvSpPr>
            <a:spLocks noGrp="1"/>
          </p:cNvSpPr>
          <p:nvPr>
            <p:ph type="dt" sz="half" idx="10"/>
          </p:nvPr>
        </p:nvSpPr>
        <p:spPr/>
        <p:txBody>
          <a:bodyPr/>
          <a:lstStyle/>
          <a:p>
            <a:fld id="{D039CFCA-CB2A-46FF-AFE5-5900C42C36EB}" type="datetimeFigureOut">
              <a:rPr lang="en-IN" smtClean="0"/>
              <a:t>20-12-2020</a:t>
            </a:fld>
            <a:endParaRPr lang="en-IN"/>
          </a:p>
        </p:txBody>
      </p:sp>
      <p:sp>
        <p:nvSpPr>
          <p:cNvPr id="5" name="Footer Placeholder 4">
            <a:extLst>
              <a:ext uri="{FF2B5EF4-FFF2-40B4-BE49-F238E27FC236}">
                <a16:creationId xmlns:a16="http://schemas.microsoft.com/office/drawing/2014/main" id="{A87F12AD-67AF-4DD8-8A63-51F26EEC9BA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22B7478-CB34-43A5-B8BB-12B43BC566F4}"/>
              </a:ext>
            </a:extLst>
          </p:cNvPr>
          <p:cNvSpPr>
            <a:spLocks noGrp="1"/>
          </p:cNvSpPr>
          <p:nvPr>
            <p:ph type="sldNum" sz="quarter" idx="12"/>
          </p:nvPr>
        </p:nvSpPr>
        <p:spPr/>
        <p:txBody>
          <a:bodyPr/>
          <a:lstStyle/>
          <a:p>
            <a:fld id="{FD3E30E6-72B7-47A0-B38F-B231E0268248}" type="slidenum">
              <a:rPr lang="en-IN" smtClean="0"/>
              <a:t>‹#›</a:t>
            </a:fld>
            <a:endParaRPr lang="en-IN"/>
          </a:p>
        </p:txBody>
      </p:sp>
    </p:spTree>
    <p:extLst>
      <p:ext uri="{BB962C8B-B14F-4D97-AF65-F5344CB8AC3E}">
        <p14:creationId xmlns:p14="http://schemas.microsoft.com/office/powerpoint/2010/main" val="863284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295E0-AFA3-4D55-AC29-497818951DC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38D2C71-F620-4AC4-A053-3462947A862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18D1D7B-0AF2-4294-9146-EEC2377881D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68A49F2-4E82-4638-8B98-62174900FABF}"/>
              </a:ext>
            </a:extLst>
          </p:cNvPr>
          <p:cNvSpPr>
            <a:spLocks noGrp="1"/>
          </p:cNvSpPr>
          <p:nvPr>
            <p:ph type="dt" sz="half" idx="10"/>
          </p:nvPr>
        </p:nvSpPr>
        <p:spPr/>
        <p:txBody>
          <a:bodyPr/>
          <a:lstStyle/>
          <a:p>
            <a:fld id="{D039CFCA-CB2A-46FF-AFE5-5900C42C36EB}" type="datetimeFigureOut">
              <a:rPr lang="en-IN" smtClean="0"/>
              <a:t>20-12-2020</a:t>
            </a:fld>
            <a:endParaRPr lang="en-IN"/>
          </a:p>
        </p:txBody>
      </p:sp>
      <p:sp>
        <p:nvSpPr>
          <p:cNvPr id="6" name="Footer Placeholder 5">
            <a:extLst>
              <a:ext uri="{FF2B5EF4-FFF2-40B4-BE49-F238E27FC236}">
                <a16:creationId xmlns:a16="http://schemas.microsoft.com/office/drawing/2014/main" id="{EC5E3C07-1425-43E3-9002-D37F05A6095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9E788E7-0A36-4C5E-BD73-A78A7644FDE1}"/>
              </a:ext>
            </a:extLst>
          </p:cNvPr>
          <p:cNvSpPr>
            <a:spLocks noGrp="1"/>
          </p:cNvSpPr>
          <p:nvPr>
            <p:ph type="sldNum" sz="quarter" idx="12"/>
          </p:nvPr>
        </p:nvSpPr>
        <p:spPr/>
        <p:txBody>
          <a:bodyPr/>
          <a:lstStyle/>
          <a:p>
            <a:fld id="{FD3E30E6-72B7-47A0-B38F-B231E0268248}" type="slidenum">
              <a:rPr lang="en-IN" smtClean="0"/>
              <a:t>‹#›</a:t>
            </a:fld>
            <a:endParaRPr lang="en-IN"/>
          </a:p>
        </p:txBody>
      </p:sp>
    </p:spTree>
    <p:extLst>
      <p:ext uri="{BB962C8B-B14F-4D97-AF65-F5344CB8AC3E}">
        <p14:creationId xmlns:p14="http://schemas.microsoft.com/office/powerpoint/2010/main" val="881107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7A98B-3E22-471A-BC34-E37D76A8131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4CA009E-7456-4A33-AA7A-98599E71FB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2E1CD58-8DC7-4BBF-84C5-A1F7537BD6B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7D01433-3DDB-452C-830B-6D106AB748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A818CA-4A06-4CD1-9AB5-FA91886DE62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85CD2F2-2FE8-4A94-BFC6-ED9C9F91F38D}"/>
              </a:ext>
            </a:extLst>
          </p:cNvPr>
          <p:cNvSpPr>
            <a:spLocks noGrp="1"/>
          </p:cNvSpPr>
          <p:nvPr>
            <p:ph type="dt" sz="half" idx="10"/>
          </p:nvPr>
        </p:nvSpPr>
        <p:spPr/>
        <p:txBody>
          <a:bodyPr/>
          <a:lstStyle/>
          <a:p>
            <a:fld id="{D039CFCA-CB2A-46FF-AFE5-5900C42C36EB}" type="datetimeFigureOut">
              <a:rPr lang="en-IN" smtClean="0"/>
              <a:t>20-12-2020</a:t>
            </a:fld>
            <a:endParaRPr lang="en-IN"/>
          </a:p>
        </p:txBody>
      </p:sp>
      <p:sp>
        <p:nvSpPr>
          <p:cNvPr id="8" name="Footer Placeholder 7">
            <a:extLst>
              <a:ext uri="{FF2B5EF4-FFF2-40B4-BE49-F238E27FC236}">
                <a16:creationId xmlns:a16="http://schemas.microsoft.com/office/drawing/2014/main" id="{F4BF8D10-0E44-4DA0-8053-6261235455C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334D4AC-99CB-47E1-89FA-7BF93CA7FC85}"/>
              </a:ext>
            </a:extLst>
          </p:cNvPr>
          <p:cNvSpPr>
            <a:spLocks noGrp="1"/>
          </p:cNvSpPr>
          <p:nvPr>
            <p:ph type="sldNum" sz="quarter" idx="12"/>
          </p:nvPr>
        </p:nvSpPr>
        <p:spPr/>
        <p:txBody>
          <a:bodyPr/>
          <a:lstStyle/>
          <a:p>
            <a:fld id="{FD3E30E6-72B7-47A0-B38F-B231E0268248}" type="slidenum">
              <a:rPr lang="en-IN" smtClean="0"/>
              <a:t>‹#›</a:t>
            </a:fld>
            <a:endParaRPr lang="en-IN"/>
          </a:p>
        </p:txBody>
      </p:sp>
    </p:spTree>
    <p:extLst>
      <p:ext uri="{BB962C8B-B14F-4D97-AF65-F5344CB8AC3E}">
        <p14:creationId xmlns:p14="http://schemas.microsoft.com/office/powerpoint/2010/main" val="1204673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7A5A6-3B41-4669-A252-BB009BD74D1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1BF629A-660B-48E9-8686-7CC2BCEA7E81}"/>
              </a:ext>
            </a:extLst>
          </p:cNvPr>
          <p:cNvSpPr>
            <a:spLocks noGrp="1"/>
          </p:cNvSpPr>
          <p:nvPr>
            <p:ph type="dt" sz="half" idx="10"/>
          </p:nvPr>
        </p:nvSpPr>
        <p:spPr/>
        <p:txBody>
          <a:bodyPr/>
          <a:lstStyle/>
          <a:p>
            <a:fld id="{D039CFCA-CB2A-46FF-AFE5-5900C42C36EB}" type="datetimeFigureOut">
              <a:rPr lang="en-IN" smtClean="0"/>
              <a:t>20-12-2020</a:t>
            </a:fld>
            <a:endParaRPr lang="en-IN"/>
          </a:p>
        </p:txBody>
      </p:sp>
      <p:sp>
        <p:nvSpPr>
          <p:cNvPr id="4" name="Footer Placeholder 3">
            <a:extLst>
              <a:ext uri="{FF2B5EF4-FFF2-40B4-BE49-F238E27FC236}">
                <a16:creationId xmlns:a16="http://schemas.microsoft.com/office/drawing/2014/main" id="{2E92EFB8-14AC-41AA-A220-FBB095307A7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241F4B6-8C2A-4CBC-98A9-E4651673C061}"/>
              </a:ext>
            </a:extLst>
          </p:cNvPr>
          <p:cNvSpPr>
            <a:spLocks noGrp="1"/>
          </p:cNvSpPr>
          <p:nvPr>
            <p:ph type="sldNum" sz="quarter" idx="12"/>
          </p:nvPr>
        </p:nvSpPr>
        <p:spPr/>
        <p:txBody>
          <a:bodyPr/>
          <a:lstStyle/>
          <a:p>
            <a:fld id="{FD3E30E6-72B7-47A0-B38F-B231E0268248}" type="slidenum">
              <a:rPr lang="en-IN" smtClean="0"/>
              <a:t>‹#›</a:t>
            </a:fld>
            <a:endParaRPr lang="en-IN"/>
          </a:p>
        </p:txBody>
      </p:sp>
    </p:spTree>
    <p:extLst>
      <p:ext uri="{BB962C8B-B14F-4D97-AF65-F5344CB8AC3E}">
        <p14:creationId xmlns:p14="http://schemas.microsoft.com/office/powerpoint/2010/main" val="105476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C4D719-9021-4627-BA72-2066258EFAA6}"/>
              </a:ext>
            </a:extLst>
          </p:cNvPr>
          <p:cNvSpPr>
            <a:spLocks noGrp="1"/>
          </p:cNvSpPr>
          <p:nvPr>
            <p:ph type="dt" sz="half" idx="10"/>
          </p:nvPr>
        </p:nvSpPr>
        <p:spPr/>
        <p:txBody>
          <a:bodyPr/>
          <a:lstStyle/>
          <a:p>
            <a:fld id="{D039CFCA-CB2A-46FF-AFE5-5900C42C36EB}" type="datetimeFigureOut">
              <a:rPr lang="en-IN" smtClean="0"/>
              <a:t>20-12-2020</a:t>
            </a:fld>
            <a:endParaRPr lang="en-IN"/>
          </a:p>
        </p:txBody>
      </p:sp>
      <p:sp>
        <p:nvSpPr>
          <p:cNvPr id="3" name="Footer Placeholder 2">
            <a:extLst>
              <a:ext uri="{FF2B5EF4-FFF2-40B4-BE49-F238E27FC236}">
                <a16:creationId xmlns:a16="http://schemas.microsoft.com/office/drawing/2014/main" id="{37E461F3-2BFE-4844-8165-C39746D9565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A49A32E-D21D-44F5-AD3B-C1CD6D93ED43}"/>
              </a:ext>
            </a:extLst>
          </p:cNvPr>
          <p:cNvSpPr>
            <a:spLocks noGrp="1"/>
          </p:cNvSpPr>
          <p:nvPr>
            <p:ph type="sldNum" sz="quarter" idx="12"/>
          </p:nvPr>
        </p:nvSpPr>
        <p:spPr/>
        <p:txBody>
          <a:bodyPr/>
          <a:lstStyle/>
          <a:p>
            <a:fld id="{FD3E30E6-72B7-47A0-B38F-B231E0268248}" type="slidenum">
              <a:rPr lang="en-IN" smtClean="0"/>
              <a:t>‹#›</a:t>
            </a:fld>
            <a:endParaRPr lang="en-IN"/>
          </a:p>
        </p:txBody>
      </p:sp>
    </p:spTree>
    <p:extLst>
      <p:ext uri="{BB962C8B-B14F-4D97-AF65-F5344CB8AC3E}">
        <p14:creationId xmlns:p14="http://schemas.microsoft.com/office/powerpoint/2010/main" val="190399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4C5C0-BDC5-4E92-8C1B-18D0A7BD73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22113A5-D0FE-40DA-8C4D-0B780EB85C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F37DD9F-53D6-4445-A9AF-19610F93C8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102607-BFBC-4F0E-8175-5A746F1A97EA}"/>
              </a:ext>
            </a:extLst>
          </p:cNvPr>
          <p:cNvSpPr>
            <a:spLocks noGrp="1"/>
          </p:cNvSpPr>
          <p:nvPr>
            <p:ph type="dt" sz="half" idx="10"/>
          </p:nvPr>
        </p:nvSpPr>
        <p:spPr/>
        <p:txBody>
          <a:bodyPr/>
          <a:lstStyle/>
          <a:p>
            <a:fld id="{D039CFCA-CB2A-46FF-AFE5-5900C42C36EB}" type="datetimeFigureOut">
              <a:rPr lang="en-IN" smtClean="0"/>
              <a:t>20-12-2020</a:t>
            </a:fld>
            <a:endParaRPr lang="en-IN"/>
          </a:p>
        </p:txBody>
      </p:sp>
      <p:sp>
        <p:nvSpPr>
          <p:cNvPr id="6" name="Footer Placeholder 5">
            <a:extLst>
              <a:ext uri="{FF2B5EF4-FFF2-40B4-BE49-F238E27FC236}">
                <a16:creationId xmlns:a16="http://schemas.microsoft.com/office/drawing/2014/main" id="{D93814C8-F4B2-45EE-A00A-A698657DBB2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76EE74B-6B92-4E4E-922D-B16A90ABB1CA}"/>
              </a:ext>
            </a:extLst>
          </p:cNvPr>
          <p:cNvSpPr>
            <a:spLocks noGrp="1"/>
          </p:cNvSpPr>
          <p:nvPr>
            <p:ph type="sldNum" sz="quarter" idx="12"/>
          </p:nvPr>
        </p:nvSpPr>
        <p:spPr/>
        <p:txBody>
          <a:bodyPr/>
          <a:lstStyle/>
          <a:p>
            <a:fld id="{FD3E30E6-72B7-47A0-B38F-B231E0268248}" type="slidenum">
              <a:rPr lang="en-IN" smtClean="0"/>
              <a:t>‹#›</a:t>
            </a:fld>
            <a:endParaRPr lang="en-IN"/>
          </a:p>
        </p:txBody>
      </p:sp>
    </p:spTree>
    <p:extLst>
      <p:ext uri="{BB962C8B-B14F-4D97-AF65-F5344CB8AC3E}">
        <p14:creationId xmlns:p14="http://schemas.microsoft.com/office/powerpoint/2010/main" val="23987488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BE200-5747-4E47-B3D1-1C50E2D8BE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78B20E8-1DC1-4FEB-BB1C-47AA460634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AAC776D-429E-472D-B835-EB23136D6E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030C83-09DA-411A-968E-F244839683DA}"/>
              </a:ext>
            </a:extLst>
          </p:cNvPr>
          <p:cNvSpPr>
            <a:spLocks noGrp="1"/>
          </p:cNvSpPr>
          <p:nvPr>
            <p:ph type="dt" sz="half" idx="10"/>
          </p:nvPr>
        </p:nvSpPr>
        <p:spPr/>
        <p:txBody>
          <a:bodyPr/>
          <a:lstStyle/>
          <a:p>
            <a:fld id="{D039CFCA-CB2A-46FF-AFE5-5900C42C36EB}" type="datetimeFigureOut">
              <a:rPr lang="en-IN" smtClean="0"/>
              <a:t>20-12-2020</a:t>
            </a:fld>
            <a:endParaRPr lang="en-IN"/>
          </a:p>
        </p:txBody>
      </p:sp>
      <p:sp>
        <p:nvSpPr>
          <p:cNvPr id="6" name="Footer Placeholder 5">
            <a:extLst>
              <a:ext uri="{FF2B5EF4-FFF2-40B4-BE49-F238E27FC236}">
                <a16:creationId xmlns:a16="http://schemas.microsoft.com/office/drawing/2014/main" id="{3A97322A-82C9-4AE0-ADD6-91C0A70348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79BF038-0161-4FE3-9AD8-9220E9D08138}"/>
              </a:ext>
            </a:extLst>
          </p:cNvPr>
          <p:cNvSpPr>
            <a:spLocks noGrp="1"/>
          </p:cNvSpPr>
          <p:nvPr>
            <p:ph type="sldNum" sz="quarter" idx="12"/>
          </p:nvPr>
        </p:nvSpPr>
        <p:spPr/>
        <p:txBody>
          <a:bodyPr/>
          <a:lstStyle/>
          <a:p>
            <a:fld id="{FD3E30E6-72B7-47A0-B38F-B231E0268248}" type="slidenum">
              <a:rPr lang="en-IN" smtClean="0"/>
              <a:t>‹#›</a:t>
            </a:fld>
            <a:endParaRPr lang="en-IN"/>
          </a:p>
        </p:txBody>
      </p:sp>
    </p:spTree>
    <p:extLst>
      <p:ext uri="{BB962C8B-B14F-4D97-AF65-F5344CB8AC3E}">
        <p14:creationId xmlns:p14="http://schemas.microsoft.com/office/powerpoint/2010/main" val="71887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D63C2A-F3C8-4C03-9EA2-0BF499598D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59FCD90-5BC3-4DD4-9AF3-DC1156921D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5C85A6E-775E-4342-942B-182B678098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39CFCA-CB2A-46FF-AFE5-5900C42C36EB}" type="datetimeFigureOut">
              <a:rPr lang="en-IN" smtClean="0"/>
              <a:t>20-12-2020</a:t>
            </a:fld>
            <a:endParaRPr lang="en-IN"/>
          </a:p>
        </p:txBody>
      </p:sp>
      <p:sp>
        <p:nvSpPr>
          <p:cNvPr id="5" name="Footer Placeholder 4">
            <a:extLst>
              <a:ext uri="{FF2B5EF4-FFF2-40B4-BE49-F238E27FC236}">
                <a16:creationId xmlns:a16="http://schemas.microsoft.com/office/drawing/2014/main" id="{A51CFA6A-8745-4BFF-8F37-AB371F2ABA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BE22D18-3357-441A-AD56-5089EA1D4E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3E30E6-72B7-47A0-B38F-B231E0268248}" type="slidenum">
              <a:rPr lang="en-IN" smtClean="0"/>
              <a:t>‹#›</a:t>
            </a:fld>
            <a:endParaRPr lang="en-IN"/>
          </a:p>
        </p:txBody>
      </p:sp>
    </p:spTree>
    <p:extLst>
      <p:ext uri="{BB962C8B-B14F-4D97-AF65-F5344CB8AC3E}">
        <p14:creationId xmlns:p14="http://schemas.microsoft.com/office/powerpoint/2010/main" val="24826734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hyperlink" Target="https://www.researchgate.net/profile/Abena_Primo/publication/344850333_A_Comparison_of_Blockchain-Based_Wireless_Sensor_Network_Protocols/links/5f93785e458515b7cf9917cc/A-Comparison-of-Blockchain-Based-Wireless-Sensor-Network-Protocols.pdf" TargetMode="Externa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43F6D-5CCC-42F0-B595-1E8CCCFBC410}"/>
              </a:ext>
            </a:extLst>
          </p:cNvPr>
          <p:cNvSpPr>
            <a:spLocks noGrp="1"/>
          </p:cNvSpPr>
          <p:nvPr>
            <p:ph type="ctrTitle"/>
          </p:nvPr>
        </p:nvSpPr>
        <p:spPr>
          <a:xfrm>
            <a:off x="1524000" y="2245809"/>
            <a:ext cx="9144000" cy="1564716"/>
          </a:xfrm>
        </p:spPr>
        <p:txBody>
          <a:bodyPr>
            <a:normAutofit/>
          </a:bodyPr>
          <a:lstStyle/>
          <a:p>
            <a:pPr algn="l"/>
            <a:r>
              <a:rPr lang="en-US" sz="4800" dirty="0"/>
              <a:t>A Comparison of Blockchain-Based Wireless Sensor Network Protocols</a:t>
            </a:r>
            <a:endParaRPr lang="en-IN" sz="4800" dirty="0"/>
          </a:p>
        </p:txBody>
      </p:sp>
      <p:sp>
        <p:nvSpPr>
          <p:cNvPr id="3" name="Subtitle 2">
            <a:extLst>
              <a:ext uri="{FF2B5EF4-FFF2-40B4-BE49-F238E27FC236}">
                <a16:creationId xmlns:a16="http://schemas.microsoft.com/office/drawing/2014/main" id="{4E0B272B-7BC5-40DD-B35F-3648E76E24F4}"/>
              </a:ext>
            </a:extLst>
          </p:cNvPr>
          <p:cNvSpPr>
            <a:spLocks noGrp="1"/>
          </p:cNvSpPr>
          <p:nvPr>
            <p:ph type="subTitle" idx="1"/>
          </p:nvPr>
        </p:nvSpPr>
        <p:spPr>
          <a:xfrm>
            <a:off x="1524000" y="3947050"/>
            <a:ext cx="9144000" cy="572583"/>
          </a:xfrm>
        </p:spPr>
        <p:txBody>
          <a:bodyPr>
            <a:normAutofit fontScale="77500" lnSpcReduction="20000"/>
          </a:bodyPr>
          <a:lstStyle/>
          <a:p>
            <a:pPr algn="l"/>
            <a:r>
              <a:rPr lang="en-US" sz="2000" dirty="0"/>
              <a:t>Presented by-</a:t>
            </a:r>
          </a:p>
          <a:p>
            <a:pPr algn="l"/>
            <a:r>
              <a:rPr lang="en-US" sz="2000" dirty="0" err="1"/>
              <a:t>Akshay</a:t>
            </a:r>
            <a:r>
              <a:rPr lang="en-US" sz="2000" dirty="0"/>
              <a:t> Manoj</a:t>
            </a:r>
            <a:endParaRPr lang="en-IN" sz="2000" dirty="0"/>
          </a:p>
        </p:txBody>
      </p:sp>
      <p:sp>
        <p:nvSpPr>
          <p:cNvPr id="8" name="Freeform 14">
            <a:extLst>
              <a:ext uri="{FF2B5EF4-FFF2-40B4-BE49-F238E27FC236}">
                <a16:creationId xmlns:a16="http://schemas.microsoft.com/office/drawing/2014/main" id="{C66F2F30-5DC0-44A0-BFA6-E12F46ED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21">
            <a:extLst>
              <a:ext uri="{FF2B5EF4-FFF2-40B4-BE49-F238E27FC236}">
                <a16:creationId xmlns:a16="http://schemas.microsoft.com/office/drawing/2014/main" id="{85872F57-7F42-4F97-8391-DDC8D0054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04DC2037-48A0-4F22-B9D4-8EAEBC780A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14" name="Freeform 22">
            <a:extLst>
              <a:ext uri="{FF2B5EF4-FFF2-40B4-BE49-F238E27FC236}">
                <a16:creationId xmlns:a16="http://schemas.microsoft.com/office/drawing/2014/main" id="{0006CBFD-ADA0-43D1-9332-9C34CA1C76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5">
            <a:extLst>
              <a:ext uri="{FF2B5EF4-FFF2-40B4-BE49-F238E27FC236}">
                <a16:creationId xmlns:a16="http://schemas.microsoft.com/office/drawing/2014/main" id="{2B931666-F28F-45F3-A074-66D2272D5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C87F25EA-8EBE-4B8E-A927-286DBEEDB8A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349112568"/>
      </p:ext>
    </p:extLst>
  </p:cSld>
  <p:clrMapOvr>
    <a:masterClrMapping/>
  </p:clrMapOvr>
  <mc:AlternateContent xmlns:mc="http://schemas.openxmlformats.org/markup-compatibility/2006">
    <mc:Choice xmlns:p14="http://schemas.microsoft.com/office/powerpoint/2010/main" Requires="p14">
      <p:transition spd="slow" p14:dur="2000" advTm="8956"/>
    </mc:Choice>
    <mc:Fallback>
      <p:transition spd="slow" advTm="89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B8B3A-CC6A-436C-B047-D1EB4A5679B8}"/>
              </a:ext>
            </a:extLst>
          </p:cNvPr>
          <p:cNvSpPr>
            <a:spLocks noGrp="1"/>
          </p:cNvSpPr>
          <p:nvPr>
            <p:ph type="title"/>
          </p:nvPr>
        </p:nvSpPr>
        <p:spPr>
          <a:xfrm>
            <a:off x="1653363" y="365760"/>
            <a:ext cx="9367203" cy="1188720"/>
          </a:xfrm>
        </p:spPr>
        <p:txBody>
          <a:bodyPr>
            <a:normAutofit fontScale="90000"/>
          </a:bodyPr>
          <a:lstStyle/>
          <a:p>
            <a:r>
              <a:rPr lang="en-IN" dirty="0"/>
              <a:t>Y. Xu, G. Wang, J. Yang, J. Ren, Y. Zhang and C. Zhang’s protocol</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DB5319A9-3986-4F6B-95BC-E71EBE39BDB1}"/>
              </a:ext>
            </a:extLst>
          </p:cNvPr>
          <p:cNvSpPr>
            <a:spLocks noGrp="1"/>
          </p:cNvSpPr>
          <p:nvPr>
            <p:ph idx="1"/>
          </p:nvPr>
        </p:nvSpPr>
        <p:spPr>
          <a:xfrm>
            <a:off x="1653362" y="2176272"/>
            <a:ext cx="7749717" cy="4041648"/>
          </a:xfrm>
        </p:spPr>
        <p:txBody>
          <a:bodyPr anchor="t">
            <a:normAutofit lnSpcReduction="10000"/>
          </a:bodyPr>
          <a:lstStyle/>
          <a:p>
            <a:r>
              <a:rPr lang="en-US" sz="2400" dirty="0"/>
              <a:t>Proposed an algorithm that modifies the consensus algorithm to improve throughput in the network.</a:t>
            </a:r>
          </a:p>
          <a:p>
            <a:r>
              <a:rPr lang="en-US" sz="2400" dirty="0"/>
              <a:t>To improve throughput in the network, a proof-of-authority consensus algorithm is employed which they proved has better throughput compared to a proof of work consensus algorithm</a:t>
            </a:r>
          </a:p>
          <a:p>
            <a:r>
              <a:rPr lang="en-US" sz="2400" dirty="0"/>
              <a:t>The proof of authority consensus algorithm requires nodes to stake their reputation instead of coins as with the proof of work algorithm</a:t>
            </a:r>
          </a:p>
          <a:p>
            <a:r>
              <a:rPr lang="en-US" sz="2400" dirty="0"/>
              <a:t>While control does not reside in the hands of one node, there is still centralization here as control resides in a collective body of nodes.</a:t>
            </a:r>
            <a:endParaRPr lang="en-IN" sz="2400" dirty="0"/>
          </a:p>
        </p:txBody>
      </p:sp>
      <p:pic>
        <p:nvPicPr>
          <p:cNvPr id="4" name="Audio 3">
            <a:hlinkClick r:id="" action="ppaction://media"/>
            <a:extLst>
              <a:ext uri="{FF2B5EF4-FFF2-40B4-BE49-F238E27FC236}">
                <a16:creationId xmlns:a16="http://schemas.microsoft.com/office/drawing/2014/main" id="{272147D0-B307-4632-A110-37C98853833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393135743"/>
      </p:ext>
    </p:extLst>
  </p:cSld>
  <p:clrMapOvr>
    <a:masterClrMapping/>
  </p:clrMapOvr>
  <mc:AlternateContent xmlns:mc="http://schemas.openxmlformats.org/markup-compatibility/2006">
    <mc:Choice xmlns:p14="http://schemas.microsoft.com/office/powerpoint/2010/main" Requires="p14">
      <p:transition spd="slow" p14:dur="2000" advTm="40017"/>
    </mc:Choice>
    <mc:Fallback>
      <p:transition spd="slow" advTm="40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Content Placeholder 3">
            <a:extLst>
              <a:ext uri="{FF2B5EF4-FFF2-40B4-BE49-F238E27FC236}">
                <a16:creationId xmlns:a16="http://schemas.microsoft.com/office/drawing/2014/main" id="{7670397F-9A32-48BB-8929-F4755CAC943C}"/>
              </a:ext>
            </a:extLst>
          </p:cNvPr>
          <p:cNvPicPr>
            <a:picLocks noGrp="1" noChangeAspect="1"/>
          </p:cNvPicPr>
          <p:nvPr>
            <p:ph idx="1"/>
          </p:nvPr>
        </p:nvPicPr>
        <p:blipFill>
          <a:blip r:embed="rId5"/>
          <a:stretch>
            <a:fillRect/>
          </a:stretch>
        </p:blipFill>
        <p:spPr>
          <a:xfrm>
            <a:off x="1764100" y="402021"/>
            <a:ext cx="9367203" cy="6455979"/>
          </a:xfrm>
          <a:prstGeom prst="rect">
            <a:avLst/>
          </a:prstGeom>
        </p:spPr>
      </p:pic>
      <p:pic>
        <p:nvPicPr>
          <p:cNvPr id="3" name="Audio 2">
            <a:hlinkClick r:id="" action="ppaction://media"/>
            <a:extLst>
              <a:ext uri="{FF2B5EF4-FFF2-40B4-BE49-F238E27FC236}">
                <a16:creationId xmlns:a16="http://schemas.microsoft.com/office/drawing/2014/main" id="{55EEB09C-C97B-4CAE-82F3-D40EDE13F3F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270778784"/>
      </p:ext>
    </p:extLst>
  </p:cSld>
  <p:clrMapOvr>
    <a:masterClrMapping/>
  </p:clrMapOvr>
  <mc:AlternateContent xmlns:mc="http://schemas.openxmlformats.org/markup-compatibility/2006">
    <mc:Choice xmlns:p14="http://schemas.microsoft.com/office/powerpoint/2010/main" Requires="p14">
      <p:transition spd="slow" p14:dur="2000" advTm="86630"/>
    </mc:Choice>
    <mc:Fallback>
      <p:transition spd="slow" advTm="866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22891-0E21-469F-9BAD-A3633E03F2A7}"/>
              </a:ext>
            </a:extLst>
          </p:cNvPr>
          <p:cNvSpPr>
            <a:spLocks noGrp="1"/>
          </p:cNvSpPr>
          <p:nvPr>
            <p:ph type="title"/>
          </p:nvPr>
        </p:nvSpPr>
        <p:spPr>
          <a:xfrm>
            <a:off x="1653363" y="365760"/>
            <a:ext cx="9367203" cy="1188720"/>
          </a:xfrm>
        </p:spPr>
        <p:txBody>
          <a:bodyPr>
            <a:normAutofit/>
          </a:bodyPr>
          <a:lstStyle/>
          <a:p>
            <a:r>
              <a:rPr lang="en-IN" dirty="0"/>
              <a:t>Topology</a:t>
            </a:r>
          </a:p>
        </p:txBody>
      </p:sp>
      <p:sp>
        <p:nvSpPr>
          <p:cNvPr id="14"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Content Placeholder 3">
            <a:extLst>
              <a:ext uri="{FF2B5EF4-FFF2-40B4-BE49-F238E27FC236}">
                <a16:creationId xmlns:a16="http://schemas.microsoft.com/office/drawing/2014/main" id="{B3BC8252-F3EC-48F7-B325-81E40788BE37}"/>
              </a:ext>
            </a:extLst>
          </p:cNvPr>
          <p:cNvPicPr>
            <a:picLocks noGrp="1" noChangeAspect="1"/>
          </p:cNvPicPr>
          <p:nvPr>
            <p:ph idx="1"/>
          </p:nvPr>
        </p:nvPicPr>
        <p:blipFill>
          <a:blip r:embed="rId4"/>
          <a:stretch>
            <a:fillRect/>
          </a:stretch>
        </p:blipFill>
        <p:spPr>
          <a:xfrm>
            <a:off x="2115961" y="1687908"/>
            <a:ext cx="7122307" cy="5071110"/>
          </a:xfrm>
          <a:prstGeom prst="rect">
            <a:avLst/>
          </a:prstGeom>
        </p:spPr>
      </p:pic>
      <p:pic>
        <p:nvPicPr>
          <p:cNvPr id="5" name="Audio 4">
            <a:hlinkClick r:id="" action="ppaction://media"/>
            <a:extLst>
              <a:ext uri="{FF2B5EF4-FFF2-40B4-BE49-F238E27FC236}">
                <a16:creationId xmlns:a16="http://schemas.microsoft.com/office/drawing/2014/main" id="{33B105BB-7549-4313-A9F4-53A1C93224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08125803"/>
      </p:ext>
    </p:extLst>
  </p:cSld>
  <p:clrMapOvr>
    <a:masterClrMapping/>
  </p:clrMapOvr>
  <mc:AlternateContent xmlns:mc="http://schemas.openxmlformats.org/markup-compatibility/2006">
    <mc:Choice xmlns:p14="http://schemas.microsoft.com/office/powerpoint/2010/main" Requires="p14">
      <p:transition spd="slow" p14:dur="2000" advTm="7370"/>
    </mc:Choice>
    <mc:Fallback>
      <p:transition spd="slow" advTm="73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39FD3-F14D-4243-A0AD-09717F0DA752}"/>
              </a:ext>
            </a:extLst>
          </p:cNvPr>
          <p:cNvSpPr>
            <a:spLocks noGrp="1"/>
          </p:cNvSpPr>
          <p:nvPr>
            <p:ph type="title"/>
          </p:nvPr>
        </p:nvSpPr>
        <p:spPr>
          <a:xfrm>
            <a:off x="1653363" y="365760"/>
            <a:ext cx="9367203" cy="1188720"/>
          </a:xfrm>
        </p:spPr>
        <p:txBody>
          <a:bodyPr>
            <a:normAutofit fontScale="90000"/>
          </a:bodyPr>
          <a:lstStyle/>
          <a:p>
            <a:r>
              <a:rPr lang="en-US" dirty="0"/>
              <a:t>Summary of Positive Characteristics for Improved Throughput</a:t>
            </a:r>
            <a:endParaRPr lang="en-IN"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59E16AB-F43F-4C18-9AAE-3C6F6F75C4AC}"/>
              </a:ext>
            </a:extLst>
          </p:cNvPr>
          <p:cNvSpPr>
            <a:spLocks noGrp="1"/>
          </p:cNvSpPr>
          <p:nvPr>
            <p:ph idx="1"/>
          </p:nvPr>
        </p:nvSpPr>
        <p:spPr>
          <a:xfrm>
            <a:off x="1653363" y="2176272"/>
            <a:ext cx="9367204" cy="4041648"/>
          </a:xfrm>
        </p:spPr>
        <p:txBody>
          <a:bodyPr anchor="t">
            <a:normAutofit lnSpcReduction="10000"/>
          </a:bodyPr>
          <a:lstStyle/>
          <a:p>
            <a:r>
              <a:rPr lang="en-US" sz="2400" dirty="0"/>
              <a:t>Trust management supported with a weighted graph topology (5 of the 6 algorithms proposed in the taxonomy utilized trust values to improve throughput) </a:t>
            </a:r>
          </a:p>
          <a:p>
            <a:r>
              <a:rPr lang="en-US" sz="2400" dirty="0"/>
              <a:t>Use of a relay algorithm modification instead of data compression-based algorithm for improving throughput </a:t>
            </a:r>
          </a:p>
          <a:p>
            <a:r>
              <a:rPr lang="en-US" sz="2400" dirty="0"/>
              <a:t>An algorithm that does not reward nodes with digital currency (5 of 6 algorithms proposed in the taxonomy did not use digital currency to incentivize block propagation)</a:t>
            </a:r>
          </a:p>
          <a:p>
            <a:r>
              <a:rPr lang="en-US" sz="2400" dirty="0"/>
              <a:t>Decentralized nodes in the network for improved security and lower congestion (5 of 6 algorithms proposed in the taxonomy did not use a centralized authority)</a:t>
            </a:r>
            <a:endParaRPr lang="en-IN" sz="2400" dirty="0"/>
          </a:p>
        </p:txBody>
      </p:sp>
      <p:pic>
        <p:nvPicPr>
          <p:cNvPr id="4" name="Audio 3">
            <a:hlinkClick r:id="" action="ppaction://media"/>
            <a:extLst>
              <a:ext uri="{FF2B5EF4-FFF2-40B4-BE49-F238E27FC236}">
                <a16:creationId xmlns:a16="http://schemas.microsoft.com/office/drawing/2014/main" id="{1DE1090B-FDE6-4C0A-A0B6-B2CD705F79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76665813"/>
      </p:ext>
    </p:extLst>
  </p:cSld>
  <p:clrMapOvr>
    <a:masterClrMapping/>
  </p:clrMapOvr>
  <mc:AlternateContent xmlns:mc="http://schemas.openxmlformats.org/markup-compatibility/2006">
    <mc:Choice xmlns:p14="http://schemas.microsoft.com/office/powerpoint/2010/main" Requires="p14">
      <p:transition spd="slow" p14:dur="2000" advTm="24576"/>
    </mc:Choice>
    <mc:Fallback>
      <p:transition spd="slow" advTm="24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85958-9183-4C40-990F-40A342907156}"/>
              </a:ext>
            </a:extLst>
          </p:cNvPr>
          <p:cNvSpPr>
            <a:spLocks noGrp="1"/>
          </p:cNvSpPr>
          <p:nvPr>
            <p:ph type="title"/>
          </p:nvPr>
        </p:nvSpPr>
        <p:spPr>
          <a:xfrm>
            <a:off x="1653363" y="365760"/>
            <a:ext cx="9367203" cy="1188720"/>
          </a:xfrm>
        </p:spPr>
        <p:txBody>
          <a:bodyPr>
            <a:normAutofit/>
          </a:bodyPr>
          <a:lstStyle/>
          <a:p>
            <a:r>
              <a:rPr lang="en-IN" dirty="0"/>
              <a:t>Proposed New Algorithm</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DF5D671F-9642-4E37-8537-F112E032ED48}"/>
              </a:ext>
            </a:extLst>
          </p:cNvPr>
          <p:cNvSpPr>
            <a:spLocks noGrp="1"/>
          </p:cNvSpPr>
          <p:nvPr>
            <p:ph idx="1"/>
          </p:nvPr>
        </p:nvSpPr>
        <p:spPr>
          <a:xfrm>
            <a:off x="1653363" y="2176272"/>
            <a:ext cx="9367204" cy="4041648"/>
          </a:xfrm>
        </p:spPr>
        <p:txBody>
          <a:bodyPr anchor="t">
            <a:normAutofit/>
          </a:bodyPr>
          <a:lstStyle/>
          <a:p>
            <a:r>
              <a:rPr lang="en-US" sz="2400" dirty="0"/>
              <a:t>A new algorithm that utilizes weighted trust management when routing nodes with a proof-of-authority (POA) consensus algorithm. </a:t>
            </a:r>
          </a:p>
          <a:p>
            <a:r>
              <a:rPr lang="en-US" sz="2400" dirty="0"/>
              <a:t>In this new algorithm, nodes were assigned trust values between one and ten, and were based on the node’s bandwidth capacity </a:t>
            </a:r>
          </a:p>
          <a:p>
            <a:r>
              <a:rPr lang="en-US" sz="2400" dirty="0"/>
              <a:t>Nodes with a trust value of one were considered most malicious while nodes with a value of ten were considered least malicious</a:t>
            </a:r>
          </a:p>
          <a:p>
            <a:r>
              <a:rPr lang="en-US" sz="2400" dirty="0"/>
              <a:t>Reinforcement learning was also used to update trust value</a:t>
            </a:r>
            <a:endParaRPr lang="en-IN" sz="2400" dirty="0"/>
          </a:p>
        </p:txBody>
      </p:sp>
      <p:pic>
        <p:nvPicPr>
          <p:cNvPr id="4" name="Audio 3">
            <a:hlinkClick r:id="" action="ppaction://media"/>
            <a:extLst>
              <a:ext uri="{FF2B5EF4-FFF2-40B4-BE49-F238E27FC236}">
                <a16:creationId xmlns:a16="http://schemas.microsoft.com/office/drawing/2014/main" id="{727EF2BA-A316-40DE-85AD-C5ABD086EA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178432779"/>
      </p:ext>
    </p:extLst>
  </p:cSld>
  <p:clrMapOvr>
    <a:masterClrMapping/>
  </p:clrMapOvr>
  <mc:AlternateContent xmlns:mc="http://schemas.openxmlformats.org/markup-compatibility/2006">
    <mc:Choice xmlns:p14="http://schemas.microsoft.com/office/powerpoint/2010/main" Requires="p14">
      <p:transition spd="slow" p14:dur="2000" advTm="50629"/>
    </mc:Choice>
    <mc:Fallback>
      <p:transition spd="slow" advTm="506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A08FE-41BB-4FC8-B79D-E727499A362E}"/>
              </a:ext>
            </a:extLst>
          </p:cNvPr>
          <p:cNvSpPr>
            <a:spLocks noGrp="1"/>
          </p:cNvSpPr>
          <p:nvPr>
            <p:ph type="title"/>
          </p:nvPr>
        </p:nvSpPr>
        <p:spPr>
          <a:xfrm>
            <a:off x="1653363" y="365760"/>
            <a:ext cx="9367203" cy="1188720"/>
          </a:xfrm>
        </p:spPr>
        <p:txBody>
          <a:bodyPr>
            <a:normAutofit/>
          </a:bodyPr>
          <a:lstStyle/>
          <a:p>
            <a:r>
              <a:rPr lang="en-IN" dirty="0"/>
              <a:t>Performance of the New Algorithm</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Content Placeholder 3">
            <a:extLst>
              <a:ext uri="{FF2B5EF4-FFF2-40B4-BE49-F238E27FC236}">
                <a16:creationId xmlns:a16="http://schemas.microsoft.com/office/drawing/2014/main" id="{00EFE3D8-FBFE-4E2B-AFC7-87D3F96B4140}"/>
              </a:ext>
            </a:extLst>
          </p:cNvPr>
          <p:cNvPicPr>
            <a:picLocks noGrp="1" noChangeAspect="1"/>
          </p:cNvPicPr>
          <p:nvPr>
            <p:ph idx="1"/>
          </p:nvPr>
        </p:nvPicPr>
        <p:blipFill>
          <a:blip r:embed="rId5"/>
          <a:stretch>
            <a:fillRect/>
          </a:stretch>
        </p:blipFill>
        <p:spPr>
          <a:xfrm>
            <a:off x="1653362" y="1687908"/>
            <a:ext cx="8753041" cy="5170092"/>
          </a:xfrm>
          <a:prstGeom prst="rect">
            <a:avLst/>
          </a:prstGeom>
        </p:spPr>
      </p:pic>
      <p:pic>
        <p:nvPicPr>
          <p:cNvPr id="3" name="Audio 2">
            <a:hlinkClick r:id="" action="ppaction://media"/>
            <a:extLst>
              <a:ext uri="{FF2B5EF4-FFF2-40B4-BE49-F238E27FC236}">
                <a16:creationId xmlns:a16="http://schemas.microsoft.com/office/drawing/2014/main" id="{E1B07F1C-C4F8-4B3D-85F6-A4E4D8DF68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53713814"/>
      </p:ext>
    </p:extLst>
  </p:cSld>
  <p:clrMapOvr>
    <a:masterClrMapping/>
  </p:clrMapOvr>
  <mc:AlternateContent xmlns:mc="http://schemas.openxmlformats.org/markup-compatibility/2006">
    <mc:Choice xmlns:p14="http://schemas.microsoft.com/office/powerpoint/2010/main" Requires="p14">
      <p:transition spd="slow" p14:dur="2000" advTm="58854"/>
    </mc:Choice>
    <mc:Fallback>
      <p:transition spd="slow" advTm="58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773BA-548E-4CE0-B9F1-4260E4D82E99}"/>
              </a:ext>
            </a:extLst>
          </p:cNvPr>
          <p:cNvSpPr>
            <a:spLocks noGrp="1"/>
          </p:cNvSpPr>
          <p:nvPr>
            <p:ph type="title"/>
          </p:nvPr>
        </p:nvSpPr>
        <p:spPr>
          <a:xfrm>
            <a:off x="1653363" y="365760"/>
            <a:ext cx="9367203" cy="1188720"/>
          </a:xfrm>
        </p:spPr>
        <p:txBody>
          <a:bodyPr>
            <a:normAutofit/>
          </a:bodyPr>
          <a:lstStyle/>
          <a:p>
            <a:r>
              <a:rPr lang="en-IN" dirty="0"/>
              <a:t>CONCLUSIONS</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157355AE-B92E-414A-93CF-558E8643B4B2}"/>
              </a:ext>
            </a:extLst>
          </p:cNvPr>
          <p:cNvSpPr>
            <a:spLocks noGrp="1"/>
          </p:cNvSpPr>
          <p:nvPr>
            <p:ph idx="1"/>
          </p:nvPr>
        </p:nvSpPr>
        <p:spPr>
          <a:xfrm>
            <a:off x="1653363" y="2176272"/>
            <a:ext cx="9367204" cy="4041648"/>
          </a:xfrm>
        </p:spPr>
        <p:txBody>
          <a:bodyPr anchor="t">
            <a:normAutofit/>
          </a:bodyPr>
          <a:lstStyle/>
          <a:p>
            <a:r>
              <a:rPr lang="en-US" sz="2400" dirty="0"/>
              <a:t>Scalability could be influenced by the choice of consensus algorithm, the network’s congestion, the number of malicious network nodes, the choice of topology.</a:t>
            </a:r>
          </a:p>
          <a:p>
            <a:r>
              <a:rPr lang="en-US" sz="2400" dirty="0"/>
              <a:t>A summary of the most converged upon algorithm characteristics for improving throughput and thereby scalability were identified.</a:t>
            </a:r>
          </a:p>
          <a:p>
            <a:r>
              <a:rPr lang="en-US" sz="2400" dirty="0"/>
              <a:t>A novel algorithm for Wireless Sensor Networks which leverages these characteristics was designed and implemented</a:t>
            </a:r>
          </a:p>
          <a:p>
            <a:r>
              <a:rPr lang="en-US" sz="2400" dirty="0"/>
              <a:t>The novel algorithm utilized trust management for nodes in addition to a proof of authority consensus algorithms</a:t>
            </a:r>
            <a:endParaRPr lang="en-IN" sz="2400" dirty="0"/>
          </a:p>
        </p:txBody>
      </p:sp>
      <p:pic>
        <p:nvPicPr>
          <p:cNvPr id="4" name="Audio 3">
            <a:hlinkClick r:id="" action="ppaction://media"/>
            <a:extLst>
              <a:ext uri="{FF2B5EF4-FFF2-40B4-BE49-F238E27FC236}">
                <a16:creationId xmlns:a16="http://schemas.microsoft.com/office/drawing/2014/main" id="{DCBAD78F-7BDF-49AF-8D18-E04177017D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917518595"/>
      </p:ext>
    </p:extLst>
  </p:cSld>
  <p:clrMapOvr>
    <a:masterClrMapping/>
  </p:clrMapOvr>
  <mc:AlternateContent xmlns:mc="http://schemas.openxmlformats.org/markup-compatibility/2006">
    <mc:Choice xmlns:p14="http://schemas.microsoft.com/office/powerpoint/2010/main" Requires="p14">
      <p:transition spd="slow" p14:dur="2000" advTm="31589"/>
    </mc:Choice>
    <mc:Fallback>
      <p:transition spd="slow" advTm="315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FD4EC-D0AC-4CC4-BC79-9DE36E5280BB}"/>
              </a:ext>
            </a:extLst>
          </p:cNvPr>
          <p:cNvSpPr>
            <a:spLocks noGrp="1"/>
          </p:cNvSpPr>
          <p:nvPr>
            <p:ph type="title"/>
          </p:nvPr>
        </p:nvSpPr>
        <p:spPr>
          <a:xfrm>
            <a:off x="1653363" y="365760"/>
            <a:ext cx="9367203" cy="1188720"/>
          </a:xfrm>
        </p:spPr>
        <p:txBody>
          <a:bodyPr>
            <a:normAutofit/>
          </a:bodyPr>
          <a:lstStyle/>
          <a:p>
            <a:r>
              <a:rPr lang="en-IN" dirty="0"/>
              <a:t>References</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2217419-0DD5-4D29-BE72-FEE4FB47A1FE}"/>
              </a:ext>
            </a:extLst>
          </p:cNvPr>
          <p:cNvSpPr>
            <a:spLocks noGrp="1"/>
          </p:cNvSpPr>
          <p:nvPr>
            <p:ph idx="1"/>
          </p:nvPr>
        </p:nvSpPr>
        <p:spPr>
          <a:xfrm>
            <a:off x="1653363" y="2176272"/>
            <a:ext cx="9367204" cy="4041648"/>
          </a:xfrm>
        </p:spPr>
        <p:txBody>
          <a:bodyPr anchor="t">
            <a:normAutofit fontScale="70000" lnSpcReduction="20000"/>
          </a:bodyPr>
          <a:lstStyle/>
          <a:p>
            <a:r>
              <a:rPr lang="en-IN" sz="2400" dirty="0">
                <a:hlinkClick r:id="rId4"/>
              </a:rPr>
              <a:t>https://www.researchgate.net/profile/Abena_Primo/publication/344850333_A_Comparison_of_Blockchain-Based_Wireless_Sensor_Network_Protocols/links/5f93785e458515b7cf9917cc/A-Comparison-of-Blockchain-Based-Wireless-Sensor-Network-Protocols.pdf</a:t>
            </a:r>
            <a:endParaRPr lang="en-IN" sz="2400" dirty="0"/>
          </a:p>
          <a:p>
            <a:r>
              <a:rPr lang="en-US" sz="2400" dirty="0"/>
              <a:t>A. </a:t>
            </a:r>
            <a:r>
              <a:rPr lang="en-US" sz="2400" dirty="0" err="1"/>
              <a:t>Moinet</a:t>
            </a:r>
            <a:r>
              <a:rPr lang="en-US" sz="2400" dirty="0"/>
              <a:t>, B. </a:t>
            </a:r>
            <a:r>
              <a:rPr lang="en-US" sz="2400" dirty="0" err="1"/>
              <a:t>Darties</a:t>
            </a:r>
            <a:r>
              <a:rPr lang="en-US" sz="2400" dirty="0"/>
              <a:t> and J.-L. </a:t>
            </a:r>
            <a:r>
              <a:rPr lang="en-US" sz="2400" dirty="0" err="1"/>
              <a:t>Baril</a:t>
            </a:r>
            <a:r>
              <a:rPr lang="en-US" sz="2400" dirty="0"/>
              <a:t>, ”Blockchain based trust and authentication for decentralized sensor networks,” </a:t>
            </a:r>
            <a:r>
              <a:rPr lang="en-US" sz="2400" dirty="0" err="1"/>
              <a:t>ArXiv</a:t>
            </a:r>
            <a:r>
              <a:rPr lang="en-US" sz="2400" dirty="0"/>
              <a:t>, 2017.</a:t>
            </a:r>
          </a:p>
          <a:p>
            <a:r>
              <a:rPr lang="en-US" sz="2400" dirty="0"/>
              <a:t>S. R. Anand, R. C. </a:t>
            </a:r>
            <a:r>
              <a:rPr lang="en-US" sz="2400" dirty="0" err="1"/>
              <a:t>Tanguturi</a:t>
            </a:r>
            <a:r>
              <a:rPr lang="en-US" sz="2400" dirty="0"/>
              <a:t> and S. R. D. S, ”Blockchain Based Packet Delivery Mechanism for WSN,” International Journal of Recent Technology and Engineering (IJRTE), vol. 8, no. 2, pp. 2277-3878, 2019</a:t>
            </a:r>
          </a:p>
          <a:p>
            <a:r>
              <a:rPr lang="en-US" sz="2400" dirty="0"/>
              <a:t>G. </a:t>
            </a:r>
            <a:r>
              <a:rPr lang="en-US" sz="2400" dirty="0" err="1"/>
              <a:t>Ramezan</a:t>
            </a:r>
            <a:r>
              <a:rPr lang="en-US" sz="2400" dirty="0"/>
              <a:t> and C. Leung, ”A Blockchain-Based Contractual Routing Protocol for the Internet of Things Using Smart Contracts,” Security, Privacy, and Trust on Internet of Things, vol. 2018, 2018</a:t>
            </a:r>
          </a:p>
          <a:p>
            <a:r>
              <a:rPr lang="en-IN" sz="2400" dirty="0"/>
              <a:t>Y. Ren, Y. Liu, S. Ji, A. K. </a:t>
            </a:r>
            <a:r>
              <a:rPr lang="en-IN" sz="2400" dirty="0" err="1"/>
              <a:t>Sangaiah</a:t>
            </a:r>
            <a:r>
              <a:rPr lang="en-IN" sz="2400" dirty="0"/>
              <a:t> and J. Wang, ”Incentive Mechanism of Data Storage Based on Blockchain for Wireless Sensor Networks,” Research on Efficient Data Forwarding in Vehicular Networks, vol. 2018, 2018</a:t>
            </a:r>
          </a:p>
          <a:p>
            <a:r>
              <a:rPr lang="en-US" sz="2400" dirty="0"/>
              <a:t>J. Yang, S. He, Y. Xu, L. Chen and J. Ren, ”A Trusted Routing Scheme Using Blockchain and Reinforcement Learning for Wireless Sensor Networks,” Sensors, vol. 19, no. 4, p. 970, 2019.</a:t>
            </a:r>
          </a:p>
          <a:p>
            <a:r>
              <a:rPr lang="en-IN" sz="2400" dirty="0"/>
              <a:t>Y. Xu, G. Wang, J. Yang, J. Ren, Y. Zhang and C. Zhang, ”Towards Secure Network Computing Services for Lightweight Clients Using Blockchain,” Wireless Communications and Mobile Computing, vol. 2018, 2018.</a:t>
            </a:r>
          </a:p>
        </p:txBody>
      </p:sp>
      <p:pic>
        <p:nvPicPr>
          <p:cNvPr id="4" name="Audio 3">
            <a:hlinkClick r:id="" action="ppaction://media"/>
            <a:extLst>
              <a:ext uri="{FF2B5EF4-FFF2-40B4-BE49-F238E27FC236}">
                <a16:creationId xmlns:a16="http://schemas.microsoft.com/office/drawing/2014/main" id="{9BEF1157-7D32-498E-BF8F-39982ECDBF0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623493377"/>
      </p:ext>
    </p:extLst>
  </p:cSld>
  <p:clrMapOvr>
    <a:masterClrMapping/>
  </p:clrMapOvr>
  <mc:AlternateContent xmlns:mc="http://schemas.openxmlformats.org/markup-compatibility/2006">
    <mc:Choice xmlns:p14="http://schemas.microsoft.com/office/powerpoint/2010/main" Requires="p14">
      <p:transition spd="slow" p14:dur="2000" advTm="3887"/>
    </mc:Choice>
    <mc:Fallback>
      <p:transition spd="slow" advTm="38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1D6FC-BD84-4060-82F9-FFC3EE4BCDD7}"/>
              </a:ext>
            </a:extLst>
          </p:cNvPr>
          <p:cNvSpPr>
            <a:spLocks noGrp="1"/>
          </p:cNvSpPr>
          <p:nvPr>
            <p:ph type="title"/>
          </p:nvPr>
        </p:nvSpPr>
        <p:spPr>
          <a:xfrm>
            <a:off x="1524000" y="2245809"/>
            <a:ext cx="9144000" cy="1564716"/>
          </a:xfrm>
        </p:spPr>
        <p:txBody>
          <a:bodyPr vert="horz" lIns="91440" tIns="45720" rIns="91440" bIns="45720" rtlCol="0" anchor="b">
            <a:normAutofit/>
          </a:bodyPr>
          <a:lstStyle/>
          <a:p>
            <a:r>
              <a:rPr lang="en-US" sz="4800" kern="1200" dirty="0">
                <a:solidFill>
                  <a:schemeClr val="tx1"/>
                </a:solidFill>
                <a:latin typeface="+mj-lt"/>
                <a:ea typeface="+mj-ea"/>
                <a:cs typeface="+mj-cs"/>
              </a:rPr>
              <a:t>THANK YOU!</a:t>
            </a:r>
          </a:p>
        </p:txBody>
      </p:sp>
      <p:sp>
        <p:nvSpPr>
          <p:cNvPr id="8" name="Freeform 14">
            <a:extLst>
              <a:ext uri="{FF2B5EF4-FFF2-40B4-BE49-F238E27FC236}">
                <a16:creationId xmlns:a16="http://schemas.microsoft.com/office/drawing/2014/main" id="{C66F2F30-5DC0-44A0-BFA6-E12F46ED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21">
            <a:extLst>
              <a:ext uri="{FF2B5EF4-FFF2-40B4-BE49-F238E27FC236}">
                <a16:creationId xmlns:a16="http://schemas.microsoft.com/office/drawing/2014/main" id="{85872F57-7F42-4F97-8391-DDC8D0054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04DC2037-48A0-4F22-B9D4-8EAEBC780A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14" name="Freeform 22">
            <a:extLst>
              <a:ext uri="{FF2B5EF4-FFF2-40B4-BE49-F238E27FC236}">
                <a16:creationId xmlns:a16="http://schemas.microsoft.com/office/drawing/2014/main" id="{0006CBFD-ADA0-43D1-9332-9C34CA1C76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5">
            <a:extLst>
              <a:ext uri="{FF2B5EF4-FFF2-40B4-BE49-F238E27FC236}">
                <a16:creationId xmlns:a16="http://schemas.microsoft.com/office/drawing/2014/main" id="{2B931666-F28F-45F3-A074-66D2272D5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118E72C9-CD17-4BBA-8A6C-DB34ABAA1B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398829907"/>
      </p:ext>
    </p:extLst>
  </p:cSld>
  <p:clrMapOvr>
    <a:masterClrMapping/>
  </p:clrMapOvr>
  <mc:AlternateContent xmlns:mc="http://schemas.openxmlformats.org/markup-compatibility/2006">
    <mc:Choice xmlns:p14="http://schemas.microsoft.com/office/powerpoint/2010/main" Requires="p14">
      <p:transition spd="slow" p14:dur="2000" advTm="3423"/>
    </mc:Choice>
    <mc:Fallback>
      <p:transition spd="slow" advTm="34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105D5-8B6C-4894-9809-6B908201BA01}"/>
              </a:ext>
            </a:extLst>
          </p:cNvPr>
          <p:cNvSpPr>
            <a:spLocks noGrp="1"/>
          </p:cNvSpPr>
          <p:nvPr>
            <p:ph type="title"/>
          </p:nvPr>
        </p:nvSpPr>
        <p:spPr>
          <a:xfrm>
            <a:off x="1653363" y="365760"/>
            <a:ext cx="9367203" cy="1188720"/>
          </a:xfrm>
        </p:spPr>
        <p:txBody>
          <a:bodyPr>
            <a:normAutofit/>
          </a:bodyPr>
          <a:lstStyle/>
          <a:p>
            <a:r>
              <a:rPr lang="en-US" dirty="0"/>
              <a:t>Introduction</a:t>
            </a:r>
            <a:endParaRPr lang="en-IN"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956B6C18-5077-466A-9E73-0B3E0E536968}"/>
              </a:ext>
            </a:extLst>
          </p:cNvPr>
          <p:cNvSpPr>
            <a:spLocks noGrp="1"/>
          </p:cNvSpPr>
          <p:nvPr>
            <p:ph idx="1"/>
          </p:nvPr>
        </p:nvSpPr>
        <p:spPr>
          <a:xfrm>
            <a:off x="1653363" y="2176272"/>
            <a:ext cx="9367204" cy="4041648"/>
          </a:xfrm>
        </p:spPr>
        <p:txBody>
          <a:bodyPr anchor="t">
            <a:normAutofit/>
          </a:bodyPr>
          <a:lstStyle/>
          <a:p>
            <a:pPr marL="0" indent="0">
              <a:buNone/>
            </a:pPr>
            <a:endParaRPr lang="en-US" sz="2400" dirty="0"/>
          </a:p>
          <a:p>
            <a:r>
              <a:rPr lang="en-US" sz="2400" dirty="0"/>
              <a:t>What are Wireless Sensor Networks?</a:t>
            </a:r>
          </a:p>
          <a:p>
            <a:pPr lvl="1"/>
            <a:r>
              <a:rPr lang="en-US" sz="2000" dirty="0"/>
              <a:t>Wireless Sensor Networks are formed from groups of scattered sensors tasked with the collection and transmission of data. The most common use cases for these networks are for military tactical reconnaissance. Applications for these networks do also exist in other fields such as ecology where they are used for animal tracking and forest fire detection</a:t>
            </a:r>
          </a:p>
          <a:p>
            <a:r>
              <a:rPr lang="en-US" sz="2400" dirty="0"/>
              <a:t>What is Blockchain?</a:t>
            </a:r>
          </a:p>
          <a:p>
            <a:pPr lvl="1"/>
            <a:r>
              <a:rPr lang="en-US" sz="2000" dirty="0"/>
              <a:t>Blockchain is effectively a secure decentralized database stored on network nodes. Hence, blockchain is a distributed protocol.</a:t>
            </a:r>
          </a:p>
        </p:txBody>
      </p:sp>
      <p:pic>
        <p:nvPicPr>
          <p:cNvPr id="4" name="Audio 3">
            <a:hlinkClick r:id="" action="ppaction://media"/>
            <a:extLst>
              <a:ext uri="{FF2B5EF4-FFF2-40B4-BE49-F238E27FC236}">
                <a16:creationId xmlns:a16="http://schemas.microsoft.com/office/drawing/2014/main" id="{F9B8567E-DC4B-422B-9263-92BEDA5800C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640325952"/>
      </p:ext>
    </p:extLst>
  </p:cSld>
  <p:clrMapOvr>
    <a:masterClrMapping/>
  </p:clrMapOvr>
  <mc:AlternateContent xmlns:mc="http://schemas.openxmlformats.org/markup-compatibility/2006">
    <mc:Choice xmlns:p14="http://schemas.microsoft.com/office/powerpoint/2010/main" Requires="p14">
      <p:transition spd="slow" p14:dur="2000" advTm="25528"/>
    </mc:Choice>
    <mc:Fallback>
      <p:transition spd="slow" advTm="25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FF3F0-EB16-4A36-9F87-453C54DE66AC}"/>
              </a:ext>
            </a:extLst>
          </p:cNvPr>
          <p:cNvSpPr>
            <a:spLocks noGrp="1"/>
          </p:cNvSpPr>
          <p:nvPr>
            <p:ph type="title"/>
          </p:nvPr>
        </p:nvSpPr>
        <p:spPr>
          <a:xfrm>
            <a:off x="1653363" y="365760"/>
            <a:ext cx="9367203" cy="1188720"/>
          </a:xfrm>
        </p:spPr>
        <p:txBody>
          <a:bodyPr>
            <a:normAutofit/>
          </a:bodyPr>
          <a:lstStyle/>
          <a:p>
            <a:r>
              <a:rPr lang="en-US" dirty="0"/>
              <a:t>Objective of the paper</a:t>
            </a:r>
            <a:endParaRPr lang="en-IN"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F0AAE24-E3A5-451B-BC48-DC1DA2F02524}"/>
              </a:ext>
            </a:extLst>
          </p:cNvPr>
          <p:cNvSpPr>
            <a:spLocks noGrp="1"/>
          </p:cNvSpPr>
          <p:nvPr>
            <p:ph idx="1"/>
          </p:nvPr>
        </p:nvSpPr>
        <p:spPr>
          <a:xfrm>
            <a:off x="1653363" y="2176272"/>
            <a:ext cx="9367204" cy="4041648"/>
          </a:xfrm>
        </p:spPr>
        <p:txBody>
          <a:bodyPr anchor="t">
            <a:normAutofit/>
          </a:bodyPr>
          <a:lstStyle/>
          <a:p>
            <a:r>
              <a:rPr lang="en-US" sz="2400" dirty="0"/>
              <a:t>Perform a comparison of at least five popular blockchain-based Wireless Sensor Networks protocols research papers</a:t>
            </a:r>
          </a:p>
          <a:p>
            <a:r>
              <a:rPr lang="en-US" sz="2400" dirty="0"/>
              <a:t> Identify characteristics in algorithm design and network topology among Wireless Sensor Network protocols that successfully improved throughput</a:t>
            </a:r>
          </a:p>
          <a:p>
            <a:r>
              <a:rPr lang="en-US" sz="2400" dirty="0"/>
              <a:t>Propose a new algorithm for Wireless Sensor Networks based on the characteristics identified as contributing to throughput</a:t>
            </a:r>
            <a:endParaRPr lang="en-IN" sz="2400" dirty="0"/>
          </a:p>
        </p:txBody>
      </p:sp>
      <p:pic>
        <p:nvPicPr>
          <p:cNvPr id="4" name="Audio 3">
            <a:hlinkClick r:id="" action="ppaction://media"/>
            <a:extLst>
              <a:ext uri="{FF2B5EF4-FFF2-40B4-BE49-F238E27FC236}">
                <a16:creationId xmlns:a16="http://schemas.microsoft.com/office/drawing/2014/main" id="{3272B69C-7407-41C9-8E32-BE313ABD6E7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93562360"/>
      </p:ext>
    </p:extLst>
  </p:cSld>
  <p:clrMapOvr>
    <a:masterClrMapping/>
  </p:clrMapOvr>
  <mc:AlternateContent xmlns:mc="http://schemas.openxmlformats.org/markup-compatibility/2006">
    <mc:Choice xmlns:p14="http://schemas.microsoft.com/office/powerpoint/2010/main" Requires="p14">
      <p:transition spd="slow" p14:dur="2000" advTm="21418"/>
    </mc:Choice>
    <mc:Fallback>
      <p:transition spd="slow" advTm="214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DAF9F-FFA0-4497-99B6-88FC0F54F242}"/>
              </a:ext>
            </a:extLst>
          </p:cNvPr>
          <p:cNvSpPr>
            <a:spLocks noGrp="1"/>
          </p:cNvSpPr>
          <p:nvPr>
            <p:ph type="title"/>
          </p:nvPr>
        </p:nvSpPr>
        <p:spPr>
          <a:xfrm>
            <a:off x="1653363" y="365760"/>
            <a:ext cx="9367203" cy="1188720"/>
          </a:xfrm>
        </p:spPr>
        <p:txBody>
          <a:bodyPr>
            <a:normAutofit/>
          </a:bodyPr>
          <a:lstStyle/>
          <a:p>
            <a:r>
              <a:rPr lang="en-US" sz="3700"/>
              <a:t>Algorithms and Protocols used in Blockchain based networks</a:t>
            </a:r>
            <a:endParaRPr lang="en-IN" sz="370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18BB07E6-ACD9-4F97-80BB-3757E03F96AB}"/>
              </a:ext>
            </a:extLst>
          </p:cNvPr>
          <p:cNvSpPr>
            <a:spLocks noGrp="1"/>
          </p:cNvSpPr>
          <p:nvPr>
            <p:ph idx="1"/>
          </p:nvPr>
        </p:nvSpPr>
        <p:spPr>
          <a:xfrm>
            <a:off x="1653363" y="2176272"/>
            <a:ext cx="9367204" cy="4041648"/>
          </a:xfrm>
        </p:spPr>
        <p:txBody>
          <a:bodyPr anchor="t">
            <a:normAutofit/>
          </a:bodyPr>
          <a:lstStyle/>
          <a:p>
            <a:r>
              <a:rPr lang="en-IN" sz="2400" dirty="0"/>
              <a:t>Block Compaction Algorithms</a:t>
            </a:r>
          </a:p>
          <a:p>
            <a:r>
              <a:rPr lang="en-IN" sz="2400" dirty="0"/>
              <a:t>Block Routing Protocols</a:t>
            </a:r>
          </a:p>
          <a:p>
            <a:r>
              <a:rPr lang="en-IN" sz="2400" dirty="0"/>
              <a:t>Consensus Protocols</a:t>
            </a:r>
          </a:p>
        </p:txBody>
      </p:sp>
      <p:pic>
        <p:nvPicPr>
          <p:cNvPr id="4" name="Audio 3">
            <a:hlinkClick r:id="" action="ppaction://media"/>
            <a:extLst>
              <a:ext uri="{FF2B5EF4-FFF2-40B4-BE49-F238E27FC236}">
                <a16:creationId xmlns:a16="http://schemas.microsoft.com/office/drawing/2014/main" id="{11BA2635-2F17-4547-8A6D-FC797E1986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820963010"/>
      </p:ext>
    </p:extLst>
  </p:cSld>
  <p:clrMapOvr>
    <a:masterClrMapping/>
  </p:clrMapOvr>
  <mc:AlternateContent xmlns:mc="http://schemas.openxmlformats.org/markup-compatibility/2006">
    <mc:Choice xmlns:p14="http://schemas.microsoft.com/office/powerpoint/2010/main" Requires="p14">
      <p:transition spd="slow" p14:dur="2000" advTm="65977"/>
    </mc:Choice>
    <mc:Fallback>
      <p:transition spd="slow" advTm="659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AF913-C3E1-43E5-8975-F358249FB437}"/>
              </a:ext>
            </a:extLst>
          </p:cNvPr>
          <p:cNvSpPr>
            <a:spLocks noGrp="1"/>
          </p:cNvSpPr>
          <p:nvPr>
            <p:ph type="title"/>
          </p:nvPr>
        </p:nvSpPr>
        <p:spPr>
          <a:xfrm>
            <a:off x="1653363" y="365760"/>
            <a:ext cx="9367203" cy="1188720"/>
          </a:xfrm>
        </p:spPr>
        <p:txBody>
          <a:bodyPr>
            <a:normAutofit fontScale="90000"/>
          </a:bodyPr>
          <a:lstStyle/>
          <a:p>
            <a:r>
              <a:rPr lang="en-IN" dirty="0"/>
              <a:t> A. </a:t>
            </a:r>
            <a:r>
              <a:rPr lang="en-IN" dirty="0" err="1"/>
              <a:t>Moinet</a:t>
            </a:r>
            <a:r>
              <a:rPr lang="en-IN" dirty="0"/>
              <a:t>, B. </a:t>
            </a:r>
            <a:r>
              <a:rPr lang="en-IN" dirty="0" err="1"/>
              <a:t>Darties</a:t>
            </a:r>
            <a:r>
              <a:rPr lang="en-IN" dirty="0"/>
              <a:t> and J.-L. </a:t>
            </a:r>
            <a:r>
              <a:rPr lang="en-IN" dirty="0" err="1"/>
              <a:t>Baril’s</a:t>
            </a:r>
            <a:r>
              <a:rPr lang="en-IN" dirty="0"/>
              <a:t> Protocol</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14B1908-AE48-4B00-8FF2-DF2DEB2AF481}"/>
              </a:ext>
            </a:extLst>
          </p:cNvPr>
          <p:cNvSpPr>
            <a:spLocks noGrp="1"/>
          </p:cNvSpPr>
          <p:nvPr>
            <p:ph idx="1"/>
          </p:nvPr>
        </p:nvSpPr>
        <p:spPr>
          <a:xfrm>
            <a:off x="1653363" y="2176272"/>
            <a:ext cx="7490637" cy="4041648"/>
          </a:xfrm>
        </p:spPr>
        <p:txBody>
          <a:bodyPr anchor="t">
            <a:normAutofit/>
          </a:bodyPr>
          <a:lstStyle/>
          <a:p>
            <a:r>
              <a:rPr lang="en-US" sz="2400" dirty="0"/>
              <a:t>A scheme aimed at improving node authentication and identifying trusted nodes with some limited improvement to wireless sensor network throughput</a:t>
            </a:r>
          </a:p>
          <a:p>
            <a:r>
              <a:rPr lang="en-US" sz="2400" dirty="0"/>
              <a:t>Algorithm used a trust-based algorithm to route data to network nodes based on the amount of time data is present in the network and the event reputation.</a:t>
            </a:r>
          </a:p>
          <a:p>
            <a:r>
              <a:rPr lang="en-US" sz="2400" dirty="0"/>
              <a:t>Use of timers limits the possibility of denial of service attacks and therefore improved throughput.</a:t>
            </a:r>
          </a:p>
          <a:p>
            <a:r>
              <a:rPr lang="en-US" sz="2400" dirty="0"/>
              <a:t>Does not consider the capacity of the nodes to improve throughput</a:t>
            </a:r>
          </a:p>
          <a:p>
            <a:endParaRPr lang="en-IN" sz="2400" dirty="0"/>
          </a:p>
        </p:txBody>
      </p:sp>
      <p:pic>
        <p:nvPicPr>
          <p:cNvPr id="4" name="Audio 3">
            <a:hlinkClick r:id="" action="ppaction://media"/>
            <a:extLst>
              <a:ext uri="{FF2B5EF4-FFF2-40B4-BE49-F238E27FC236}">
                <a16:creationId xmlns:a16="http://schemas.microsoft.com/office/drawing/2014/main" id="{0DA9A96D-B96A-413C-8BB0-6D204F8E34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37122110"/>
      </p:ext>
    </p:extLst>
  </p:cSld>
  <p:clrMapOvr>
    <a:masterClrMapping/>
  </p:clrMapOvr>
  <mc:AlternateContent xmlns:mc="http://schemas.openxmlformats.org/markup-compatibility/2006">
    <mc:Choice xmlns:p14="http://schemas.microsoft.com/office/powerpoint/2010/main" Requires="p14">
      <p:transition spd="slow" p14:dur="2000" advTm="32819"/>
    </mc:Choice>
    <mc:Fallback>
      <p:transition spd="slow" advTm="32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72939-E42B-4F47-8EC2-2ADC03E2DE3E}"/>
              </a:ext>
            </a:extLst>
          </p:cNvPr>
          <p:cNvSpPr>
            <a:spLocks noGrp="1"/>
          </p:cNvSpPr>
          <p:nvPr>
            <p:ph type="title"/>
          </p:nvPr>
        </p:nvSpPr>
        <p:spPr>
          <a:xfrm>
            <a:off x="1653363" y="365760"/>
            <a:ext cx="9367203" cy="1188720"/>
          </a:xfrm>
        </p:spPr>
        <p:txBody>
          <a:bodyPr>
            <a:normAutofit/>
          </a:bodyPr>
          <a:lstStyle/>
          <a:p>
            <a:r>
              <a:rPr lang="en-US" sz="3700"/>
              <a:t>S. R. Anand, R. C. </a:t>
            </a:r>
            <a:r>
              <a:rPr lang="en-US" sz="3700" err="1"/>
              <a:t>Tanguturi</a:t>
            </a:r>
            <a:r>
              <a:rPr lang="en-US" sz="3700"/>
              <a:t> and S. R. D. S Protocol</a:t>
            </a:r>
            <a:endParaRPr lang="en-IN" sz="370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FD0A2702-5669-4DB7-A579-4E4709C76257}"/>
              </a:ext>
            </a:extLst>
          </p:cNvPr>
          <p:cNvSpPr>
            <a:spLocks noGrp="1"/>
          </p:cNvSpPr>
          <p:nvPr>
            <p:ph idx="1"/>
          </p:nvPr>
        </p:nvSpPr>
        <p:spPr>
          <a:xfrm>
            <a:off x="1653362" y="2176272"/>
            <a:ext cx="7961977" cy="4041648"/>
          </a:xfrm>
        </p:spPr>
        <p:txBody>
          <a:bodyPr anchor="t">
            <a:normAutofit/>
          </a:bodyPr>
          <a:lstStyle/>
          <a:p>
            <a:r>
              <a:rPr lang="en-US" sz="2400" dirty="0"/>
              <a:t>Combines the </a:t>
            </a:r>
            <a:r>
              <a:rPr lang="en-US" sz="2400" dirty="0" err="1"/>
              <a:t>AdHoc</a:t>
            </a:r>
            <a:r>
              <a:rPr lang="en-US" sz="2400" dirty="0"/>
              <a:t> On-Demand Distance Vector (AODV) Routing Protocol with Particle Swarm Intelligence Optimization (PSO)</a:t>
            </a:r>
          </a:p>
          <a:p>
            <a:r>
              <a:rPr lang="en-US" sz="2400" dirty="0"/>
              <a:t>The AODV algorithm is used to get all the paths between the source and destination and the PSO heuristic is used to find the least congested path in the network</a:t>
            </a:r>
          </a:p>
          <a:p>
            <a:r>
              <a:rPr lang="en-US" sz="2400" dirty="0"/>
              <a:t>Limited improvement to throughput as the algorithm lowers the impact of network congestion.</a:t>
            </a:r>
            <a:endParaRPr lang="en-IN" sz="2400" dirty="0"/>
          </a:p>
        </p:txBody>
      </p:sp>
      <p:pic>
        <p:nvPicPr>
          <p:cNvPr id="4" name="Audio 3">
            <a:hlinkClick r:id="" action="ppaction://media"/>
            <a:extLst>
              <a:ext uri="{FF2B5EF4-FFF2-40B4-BE49-F238E27FC236}">
                <a16:creationId xmlns:a16="http://schemas.microsoft.com/office/drawing/2014/main" id="{B55E4062-B30B-40FF-B91D-B204723371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832059779"/>
      </p:ext>
    </p:extLst>
  </p:cSld>
  <p:clrMapOvr>
    <a:masterClrMapping/>
  </p:clrMapOvr>
  <mc:AlternateContent xmlns:mc="http://schemas.openxmlformats.org/markup-compatibility/2006">
    <mc:Choice xmlns:p14="http://schemas.microsoft.com/office/powerpoint/2010/main" Requires="p14">
      <p:transition spd="slow" p14:dur="2000" advTm="34411"/>
    </mc:Choice>
    <mc:Fallback>
      <p:transition spd="slow" advTm="34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75CFF-F84D-40F4-B939-ACEAF2545D11}"/>
              </a:ext>
            </a:extLst>
          </p:cNvPr>
          <p:cNvSpPr>
            <a:spLocks noGrp="1"/>
          </p:cNvSpPr>
          <p:nvPr>
            <p:ph type="title"/>
          </p:nvPr>
        </p:nvSpPr>
        <p:spPr>
          <a:xfrm>
            <a:off x="1653363" y="365760"/>
            <a:ext cx="9367203" cy="1188720"/>
          </a:xfrm>
        </p:spPr>
        <p:txBody>
          <a:bodyPr>
            <a:normAutofit/>
          </a:bodyPr>
          <a:lstStyle/>
          <a:p>
            <a:r>
              <a:rPr lang="en-US" dirty="0"/>
              <a:t>G. </a:t>
            </a:r>
            <a:r>
              <a:rPr lang="en-US" dirty="0" err="1"/>
              <a:t>Ramezan</a:t>
            </a:r>
            <a:r>
              <a:rPr lang="en-US" dirty="0"/>
              <a:t> and C. Leung’s protocol</a:t>
            </a:r>
            <a:endParaRPr lang="en-IN"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EC32F0F7-5D4E-43E7-8873-40073E9CC603}"/>
              </a:ext>
            </a:extLst>
          </p:cNvPr>
          <p:cNvSpPr>
            <a:spLocks noGrp="1"/>
          </p:cNvSpPr>
          <p:nvPr>
            <p:ph idx="1"/>
          </p:nvPr>
        </p:nvSpPr>
        <p:spPr>
          <a:xfrm>
            <a:off x="1653363" y="2176272"/>
            <a:ext cx="7566051" cy="4041648"/>
          </a:xfrm>
        </p:spPr>
        <p:txBody>
          <a:bodyPr anchor="t">
            <a:normAutofit/>
          </a:bodyPr>
          <a:lstStyle/>
          <a:p>
            <a:r>
              <a:rPr lang="en-US" sz="2400" dirty="0"/>
              <a:t>A Blockchain-based routing protocol with results five times faster than the standard Ad Hoc On-Demand Distance Vector (AODV) routing protocol for Wireless Sensor Network.</a:t>
            </a:r>
          </a:p>
          <a:p>
            <a:r>
              <a:rPr lang="en-US" sz="2400" dirty="0"/>
              <a:t>Algorithm was aimed at Internet of Things networks and used smart contracts to find network paths</a:t>
            </a:r>
          </a:p>
          <a:p>
            <a:r>
              <a:rPr lang="en-US" sz="2400" dirty="0"/>
              <a:t>The disadvantage of this method is because it uses Ethereum smart contracts, nodes will need to pay gas to block producers whenever routing is required. Hence, this method is expensive</a:t>
            </a:r>
            <a:endParaRPr lang="en-IN" sz="2400" b="1" dirty="0"/>
          </a:p>
        </p:txBody>
      </p:sp>
      <p:pic>
        <p:nvPicPr>
          <p:cNvPr id="4" name="Audio 3">
            <a:hlinkClick r:id="" action="ppaction://media"/>
            <a:extLst>
              <a:ext uri="{FF2B5EF4-FFF2-40B4-BE49-F238E27FC236}">
                <a16:creationId xmlns:a16="http://schemas.microsoft.com/office/drawing/2014/main" id="{7EA0885C-DBBA-4084-BE24-05B4112015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098818325"/>
      </p:ext>
    </p:extLst>
  </p:cSld>
  <p:clrMapOvr>
    <a:masterClrMapping/>
  </p:clrMapOvr>
  <mc:AlternateContent xmlns:mc="http://schemas.openxmlformats.org/markup-compatibility/2006">
    <mc:Choice xmlns:p14="http://schemas.microsoft.com/office/powerpoint/2010/main" Requires="p14">
      <p:transition spd="slow" p14:dur="2000" advTm="45869"/>
    </mc:Choice>
    <mc:Fallback>
      <p:transition spd="slow" advTm="458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44729-E986-494E-9830-0EBE31229EA9}"/>
              </a:ext>
            </a:extLst>
          </p:cNvPr>
          <p:cNvSpPr>
            <a:spLocks noGrp="1"/>
          </p:cNvSpPr>
          <p:nvPr>
            <p:ph type="title"/>
          </p:nvPr>
        </p:nvSpPr>
        <p:spPr>
          <a:xfrm>
            <a:off x="1653363" y="365760"/>
            <a:ext cx="9367203" cy="1188720"/>
          </a:xfrm>
        </p:spPr>
        <p:txBody>
          <a:bodyPr>
            <a:normAutofit fontScale="90000"/>
          </a:bodyPr>
          <a:lstStyle/>
          <a:p>
            <a:r>
              <a:rPr lang="en-IN" dirty="0"/>
              <a:t>Y. Ren, Y. Liu, S. Ji, A. K. </a:t>
            </a:r>
            <a:r>
              <a:rPr lang="en-IN" dirty="0" err="1"/>
              <a:t>Sangaiah</a:t>
            </a:r>
            <a:r>
              <a:rPr lang="en-IN" dirty="0"/>
              <a:t> and J. Wang’s Protocol</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2861A5AF-4FA2-47C7-986D-92CE7E07050F}"/>
              </a:ext>
            </a:extLst>
          </p:cNvPr>
          <p:cNvSpPr>
            <a:spLocks noGrp="1"/>
          </p:cNvSpPr>
          <p:nvPr>
            <p:ph idx="1"/>
          </p:nvPr>
        </p:nvSpPr>
        <p:spPr>
          <a:xfrm>
            <a:off x="1653363" y="2176272"/>
            <a:ext cx="6500037" cy="4041648"/>
          </a:xfrm>
        </p:spPr>
        <p:txBody>
          <a:bodyPr anchor="t">
            <a:normAutofit fontScale="92500" lnSpcReduction="10000"/>
          </a:bodyPr>
          <a:lstStyle/>
          <a:p>
            <a:r>
              <a:rPr lang="en-US" sz="2400" dirty="0"/>
              <a:t>Proposed a routing algorithm that incentives nodes to participate in routing data</a:t>
            </a:r>
          </a:p>
          <a:p>
            <a:r>
              <a:rPr lang="en-US" sz="2400" dirty="0"/>
              <a:t>This algorithm aims to prevent nodes from engaging in storage and energy conservation which could in turn cause less nodes to be available and therefore decrease network throughput</a:t>
            </a:r>
          </a:p>
          <a:p>
            <a:r>
              <a:rPr lang="en-US" sz="2400" dirty="0"/>
              <a:t>Use of this scheme is limited only to Wireless Sensor Networks where it is possible to offer a reward to nodes</a:t>
            </a:r>
          </a:p>
          <a:p>
            <a:r>
              <a:rPr lang="en-US" sz="2400" dirty="0"/>
              <a:t>Their proposed algorithm also applied a data compression scheme that lowers the amount of data stored in a node by 256 bits</a:t>
            </a:r>
            <a:endParaRPr lang="en-IN" sz="2400" dirty="0"/>
          </a:p>
        </p:txBody>
      </p:sp>
      <p:pic>
        <p:nvPicPr>
          <p:cNvPr id="4" name="Audio 3">
            <a:hlinkClick r:id="" action="ppaction://media"/>
            <a:extLst>
              <a:ext uri="{FF2B5EF4-FFF2-40B4-BE49-F238E27FC236}">
                <a16:creationId xmlns:a16="http://schemas.microsoft.com/office/drawing/2014/main" id="{5B26C646-DF2F-49EC-819E-E117821296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633071258"/>
      </p:ext>
    </p:extLst>
  </p:cSld>
  <p:clrMapOvr>
    <a:masterClrMapping/>
  </p:clrMapOvr>
  <mc:AlternateContent xmlns:mc="http://schemas.openxmlformats.org/markup-compatibility/2006">
    <mc:Choice xmlns:p14="http://schemas.microsoft.com/office/powerpoint/2010/main" Requires="p14">
      <p:transition spd="slow" p14:dur="2000" advTm="44999"/>
    </mc:Choice>
    <mc:Fallback>
      <p:transition spd="slow" advTm="449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FBB64-0E01-4702-A8FD-C72887C27BE7}"/>
              </a:ext>
            </a:extLst>
          </p:cNvPr>
          <p:cNvSpPr>
            <a:spLocks noGrp="1"/>
          </p:cNvSpPr>
          <p:nvPr>
            <p:ph type="title"/>
          </p:nvPr>
        </p:nvSpPr>
        <p:spPr>
          <a:xfrm>
            <a:off x="1653363" y="365760"/>
            <a:ext cx="9367203" cy="1188720"/>
          </a:xfrm>
        </p:spPr>
        <p:txBody>
          <a:bodyPr>
            <a:normAutofit fontScale="90000"/>
          </a:bodyPr>
          <a:lstStyle/>
          <a:p>
            <a:r>
              <a:rPr lang="en-US" dirty="0"/>
              <a:t>J. Yang, S. He, Y. Xu, L. Chen and J. Ren’s protocol</a:t>
            </a:r>
            <a:endParaRPr lang="en-IN"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8A19A019-19EF-4DE7-88B5-E0BA682645D4}"/>
              </a:ext>
            </a:extLst>
          </p:cNvPr>
          <p:cNvSpPr>
            <a:spLocks noGrp="1"/>
          </p:cNvSpPr>
          <p:nvPr>
            <p:ph idx="1"/>
          </p:nvPr>
        </p:nvSpPr>
        <p:spPr>
          <a:xfrm>
            <a:off x="1653362" y="2176272"/>
            <a:ext cx="7307757" cy="4041648"/>
          </a:xfrm>
        </p:spPr>
        <p:txBody>
          <a:bodyPr anchor="t">
            <a:normAutofit/>
          </a:bodyPr>
          <a:lstStyle/>
          <a:p>
            <a:r>
              <a:rPr lang="en-US" sz="2400" dirty="0"/>
              <a:t>proposed a blockchain routing protocol aimed at improving the throughput of the blockchain in addition to the security</a:t>
            </a:r>
          </a:p>
          <a:p>
            <a:r>
              <a:rPr lang="en-US" sz="2400" dirty="0"/>
              <a:t>their proposed algorithm used machine learning, specifically reinforcement learning, to quickly identify malicious nodes and thereby improve the security of the network</a:t>
            </a:r>
          </a:p>
          <a:p>
            <a:pPr marL="0" indent="0">
              <a:buNone/>
            </a:pPr>
            <a:endParaRPr lang="en-IN" sz="2400" dirty="0"/>
          </a:p>
        </p:txBody>
      </p:sp>
      <p:pic>
        <p:nvPicPr>
          <p:cNvPr id="4" name="Audio 3">
            <a:hlinkClick r:id="" action="ppaction://media"/>
            <a:extLst>
              <a:ext uri="{FF2B5EF4-FFF2-40B4-BE49-F238E27FC236}">
                <a16:creationId xmlns:a16="http://schemas.microsoft.com/office/drawing/2014/main" id="{5D1DD052-26C7-42AD-968C-32D91A2249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91653224"/>
      </p:ext>
    </p:extLst>
  </p:cSld>
  <p:clrMapOvr>
    <a:masterClrMapping/>
  </p:clrMapOvr>
  <mc:AlternateContent xmlns:mc="http://schemas.openxmlformats.org/markup-compatibility/2006">
    <mc:Choice xmlns:p14="http://schemas.microsoft.com/office/powerpoint/2010/main" Requires="p14">
      <p:transition spd="slow" p14:dur="2000" advTm="24576"/>
    </mc:Choice>
    <mc:Fallback>
      <p:transition spd="slow" advTm="24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471</TotalTime>
  <Words>2379</Words>
  <Application>Microsoft Office PowerPoint</Application>
  <PresentationFormat>Widescreen</PresentationFormat>
  <Paragraphs>147</Paragraphs>
  <Slides>18</Slides>
  <Notes>13</Notes>
  <HiddenSlides>0</HiddenSlides>
  <MMClips>18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A Comparison of Blockchain-Based Wireless Sensor Network Protocols</vt:lpstr>
      <vt:lpstr>Introduction</vt:lpstr>
      <vt:lpstr>Objective of the paper</vt:lpstr>
      <vt:lpstr>Algorithms and Protocols used in Blockchain based networks</vt:lpstr>
      <vt:lpstr> A. Moinet, B. Darties and J.-L. Baril’s Protocol</vt:lpstr>
      <vt:lpstr>S. R. Anand, R. C. Tanguturi and S. R. D. S Protocol</vt:lpstr>
      <vt:lpstr>G. Ramezan and C. Leung’s protocol</vt:lpstr>
      <vt:lpstr>Y. Ren, Y. Liu, S. Ji, A. K. Sangaiah and J. Wang’s Protocol</vt:lpstr>
      <vt:lpstr>J. Yang, S. He, Y. Xu, L. Chen and J. Ren’s protocol</vt:lpstr>
      <vt:lpstr>Y. Xu, G. Wang, J. Yang, J. Ren, Y. Zhang and C. Zhang’s protocol</vt:lpstr>
      <vt:lpstr>PowerPoint Presentation</vt:lpstr>
      <vt:lpstr>Topology</vt:lpstr>
      <vt:lpstr>Summary of Positive Characteristics for Improved Throughput</vt:lpstr>
      <vt:lpstr>Proposed New Algorithm</vt:lpstr>
      <vt:lpstr>Performance of the New Algorithm</vt:lpstr>
      <vt:lpstr>CONCLUSIONS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Comparison of Blockchain-Based Wireless Sensor Network Protocols</dc:title>
  <dc:creator>akshaymanoj11794@gmail.com</dc:creator>
  <cp:lastModifiedBy>akshaymanoj11794@gmail.com</cp:lastModifiedBy>
  <cp:revision>12</cp:revision>
  <dcterms:created xsi:type="dcterms:W3CDTF">2020-12-20T00:12:44Z</dcterms:created>
  <dcterms:modified xsi:type="dcterms:W3CDTF">2020-12-21T04:06:54Z</dcterms:modified>
</cp:coreProperties>
</file>

<file path=docProps/thumbnail.jpeg>
</file>